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41"/>
  </p:notesMasterIdLst>
  <p:handoutMasterIdLst>
    <p:handoutMasterId r:id="rId42"/>
  </p:handoutMasterIdLst>
  <p:sldIdLst>
    <p:sldId id="471" r:id="rId2"/>
    <p:sldId id="636" r:id="rId3"/>
    <p:sldId id="660" r:id="rId4"/>
    <p:sldId id="698" r:id="rId5"/>
    <p:sldId id="661" r:id="rId6"/>
    <p:sldId id="662" r:id="rId7"/>
    <p:sldId id="653" r:id="rId8"/>
    <p:sldId id="663" r:id="rId9"/>
    <p:sldId id="665" r:id="rId10"/>
    <p:sldId id="694" r:id="rId11"/>
    <p:sldId id="642" r:id="rId12"/>
    <p:sldId id="666" r:id="rId13"/>
    <p:sldId id="667" r:id="rId14"/>
    <p:sldId id="643" r:id="rId15"/>
    <p:sldId id="602" r:id="rId16"/>
    <p:sldId id="668" r:id="rId17"/>
    <p:sldId id="670" r:id="rId18"/>
    <p:sldId id="671" r:id="rId19"/>
    <p:sldId id="659" r:id="rId20"/>
    <p:sldId id="672" r:id="rId21"/>
    <p:sldId id="646" r:id="rId22"/>
    <p:sldId id="674" r:id="rId23"/>
    <p:sldId id="638" r:id="rId24"/>
    <p:sldId id="679" r:id="rId25"/>
    <p:sldId id="680" r:id="rId26"/>
    <p:sldId id="709" r:id="rId27"/>
    <p:sldId id="697" r:id="rId28"/>
    <p:sldId id="692" r:id="rId29"/>
    <p:sldId id="710" r:id="rId30"/>
    <p:sldId id="711" r:id="rId31"/>
    <p:sldId id="681" r:id="rId32"/>
    <p:sldId id="682" r:id="rId33"/>
    <p:sldId id="687" r:id="rId34"/>
    <p:sldId id="688" r:id="rId35"/>
    <p:sldId id="689" r:id="rId36"/>
    <p:sldId id="599" r:id="rId37"/>
    <p:sldId id="600" r:id="rId38"/>
    <p:sldId id="639" r:id="rId39"/>
    <p:sldId id="640" r:id="rId40"/>
  </p:sldIdLst>
  <p:sldSz cx="9144000" cy="6858000" type="screen4x3"/>
  <p:notesSz cx="6781800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4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4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4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4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FFFF99"/>
    <a:srgbClr val="CCFF66"/>
    <a:srgbClr val="66FFFF"/>
    <a:srgbClr val="99FF66"/>
    <a:srgbClr val="FF0000"/>
    <a:srgbClr val="CC0066"/>
    <a:srgbClr val="CCCCFF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27" autoAdjust="0"/>
    <p:restoredTop sz="93503" autoAdjust="0"/>
  </p:normalViewPr>
  <p:slideViewPr>
    <p:cSldViewPr>
      <p:cViewPr varScale="1">
        <p:scale>
          <a:sx n="78" d="100"/>
          <a:sy n="78" d="100"/>
        </p:scale>
        <p:origin x="202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2100" y="-84"/>
      </p:cViewPr>
      <p:guideLst>
        <p:guide orient="horz" pos="3126"/>
        <p:guide pos="21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4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ru-RU"/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1750" y="0"/>
            <a:ext cx="29384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B9B8E142-50B0-4008-8BBE-0B884DEFEC6D}" type="datetimeFigureOut">
              <a:rPr lang="ru-RU"/>
              <a:pPr/>
              <a:t>09.06.2021</a:t>
            </a:fld>
            <a:endParaRPr lang="ru-RU"/>
          </a:p>
        </p:txBody>
      </p:sp>
      <p:sp>
        <p:nvSpPr>
          <p:cNvPr id="1525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6575"/>
            <a:ext cx="2938463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ru-RU"/>
          </a:p>
        </p:txBody>
      </p:sp>
      <p:sp>
        <p:nvSpPr>
          <p:cNvPr id="1525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1750" y="9426575"/>
            <a:ext cx="2938463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CEC6B00A-A1DE-44A0-ACA0-8ED8AF69F7A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59437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4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ru-RU"/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1750" y="0"/>
            <a:ext cx="29384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91115268-2863-43A4-93C4-F11BC8049036}" type="datetimeFigureOut">
              <a:rPr lang="ru-RU"/>
              <a:pPr/>
              <a:t>09.06.2021</a:t>
            </a:fld>
            <a:endParaRPr lang="ru-RU"/>
          </a:p>
        </p:txBody>
      </p:sp>
      <p:sp>
        <p:nvSpPr>
          <p:cNvPr id="1812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9638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812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812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3846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ru-RU"/>
          </a:p>
        </p:txBody>
      </p:sp>
      <p:sp>
        <p:nvSpPr>
          <p:cNvPr id="1812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1750" y="9428163"/>
            <a:ext cx="293846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AD3EB905-5C04-40AC-B48E-5E672E9799E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88574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6037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3EB905-5C04-40AC-B48E-5E672E9799EC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9060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9C6260-F924-4282-9D98-1E8854B11813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69830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3EB905-5C04-40AC-B48E-5E672E9799EC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1480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5C0C22-05D3-4260-9E0E-3FBB387AA79C}" type="datetime1">
              <a:rPr lang="ru-RU"/>
              <a:pPr/>
              <a:t>09.06.2021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4D665B-FA94-477D-AFF2-AEB2C27BD3F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DD41DE-C319-467D-9A29-D337D43E0CD5}" type="datetime1">
              <a:rPr lang="ru-RU"/>
              <a:pPr/>
              <a:t>09.06.2021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320B1A-A925-40FD-82E8-7DD1C71A6D9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A181AC-9812-4160-B309-532736A30970}" type="datetime1">
              <a:rPr lang="ru-RU"/>
              <a:pPr/>
              <a:t>09.06.2021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DEFAA2-6283-47B7-893A-16C4688FF71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D5B8CE-FE4C-464B-875A-D0B0EB45216B}" type="datetime1">
              <a:rPr lang="ru-RU"/>
              <a:pPr/>
              <a:t>09.06.2021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E17890-89E7-4D42-A462-427B5748640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37186A-842B-4B58-89C6-87D518EA9745}" type="datetime1">
              <a:rPr lang="ru-RU"/>
              <a:pPr/>
              <a:t>09.06.2021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77661C-CED4-474C-AF79-1C0E580046D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0F7897-A8D8-4050-963D-3B8A4BFB0EF6}" type="datetime1">
              <a:rPr lang="ru-RU"/>
              <a:pPr/>
              <a:t>09.06.2021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68D7BA-D70B-412B-A278-172B85EA77B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BBFAC6-9186-4FC1-B57F-5DCE3209A0D7}" type="datetime1">
              <a:rPr lang="ru-RU"/>
              <a:pPr/>
              <a:t>09.06.2021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6EF5A9-BC11-4305-B5E9-DFC5AC81378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FFCDBB-9050-4ECE-BDAA-0D1BA8D894FF}" type="datetime1">
              <a:rPr lang="ru-RU"/>
              <a:pPr/>
              <a:t>09.06.2021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12EBFB-5767-425E-981E-501B6618E84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736F13-B481-4850-88C1-CFA046C1C4FD}" type="datetime1">
              <a:rPr lang="ru-RU"/>
              <a:pPr/>
              <a:t>09.06.2021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F28B06-824A-48BC-A5D3-AAE0B849692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83F374-F31C-4EB3-83D4-82EE37932512}" type="datetime1">
              <a:rPr lang="ru-RU"/>
              <a:pPr/>
              <a:t>09.06.2021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68BFFF-8D58-42BA-B11D-B3759922779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3ED3E5-2429-42AF-A069-7B5FF62B99FD}" type="datetime1">
              <a:rPr lang="ru-RU"/>
              <a:pPr/>
              <a:t>09.06.2021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4D4088-A60B-4F6B-8BC2-DC62B0AFC7C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7275" tIns="43637" rIns="87275" bIns="4363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14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7275" tIns="43637" rIns="87275" bIns="436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7275" tIns="43637" rIns="87275" bIns="43637" numCol="1" anchor="ctr" anchorCtr="0" compatLnSpc="1">
            <a:prstTxWarp prst="textNoShape">
              <a:avLst/>
            </a:prstTxWarp>
          </a:bodyPr>
          <a:lstStyle>
            <a:lvl1pPr defTabSz="873125">
              <a:defRPr sz="11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F06F4231-982F-4C00-AE28-67C63199B401}" type="datetime1">
              <a:rPr lang="ru-RU"/>
              <a:pPr/>
              <a:t>09.06.2021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7275" tIns="43637" rIns="87275" bIns="43637" numCol="1" anchor="ctr" anchorCtr="0" compatLnSpc="1">
            <a:prstTxWarp prst="textNoShape">
              <a:avLst/>
            </a:prstTxWarp>
          </a:bodyPr>
          <a:lstStyle>
            <a:lvl1pPr algn="ctr" defTabSz="873125">
              <a:defRPr sz="11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7275" tIns="43637" rIns="87275" bIns="43637" numCol="1" anchor="ctr" anchorCtr="0" compatLnSpc="1">
            <a:prstTxWarp prst="textNoShape">
              <a:avLst/>
            </a:prstTxWarp>
          </a:bodyPr>
          <a:lstStyle>
            <a:lvl1pPr algn="r" defTabSz="873125">
              <a:defRPr sz="11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D2613FCD-0A79-4086-ABD1-32817251E85B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2" r:id="rId2"/>
    <p:sldLayoutId id="2147483681" r:id="rId3"/>
    <p:sldLayoutId id="2147483680" r:id="rId4"/>
    <p:sldLayoutId id="2147483679" r:id="rId5"/>
    <p:sldLayoutId id="2147483678" r:id="rId6"/>
    <p:sldLayoutId id="2147483677" r:id="rId7"/>
    <p:sldLayoutId id="2147483676" r:id="rId8"/>
    <p:sldLayoutId id="2147483675" r:id="rId9"/>
    <p:sldLayoutId id="2147483674" r:id="rId10"/>
    <p:sldLayoutId id="2147483673" r:id="rId11"/>
  </p:sldLayoutIdLst>
  <p:hf hdr="0" ftr="0" dt="0"/>
  <p:txStyles>
    <p:titleStyle>
      <a:lvl1pPr algn="ctr" defTabSz="873125" rtl="0" eaLnBrk="0" fontAlgn="base" hangingPunct="0">
        <a:spcBef>
          <a:spcPct val="0"/>
        </a:spcBef>
        <a:spcAft>
          <a:spcPct val="0"/>
        </a:spcAft>
        <a:defRPr sz="42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873125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itchFamily="34" charset="0"/>
        </a:defRPr>
      </a:lvl2pPr>
      <a:lvl3pPr algn="ctr" defTabSz="873125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itchFamily="34" charset="0"/>
        </a:defRPr>
      </a:lvl3pPr>
      <a:lvl4pPr algn="ctr" defTabSz="873125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itchFamily="34" charset="0"/>
        </a:defRPr>
      </a:lvl4pPr>
      <a:lvl5pPr algn="ctr" defTabSz="873125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27025" indent="-327025" algn="l" defTabSz="87312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709613" indent="-273050" algn="l" defTabSz="87312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90613" indent="-217488" algn="l" defTabSz="87312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527175" indent="-217488" algn="l" defTabSz="87312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63738" indent="-219075" algn="l" defTabSz="873125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doi.org/10.1021/scimeetings.0c06992" TargetMode="External"/><Relationship Id="rId4" Type="http://schemas.openxmlformats.org/officeDocument/2006/relationships/hyperlink" Target="mailto:kalinitch@mail.ru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aphrsro.net/" TargetMode="External"/><Relationship Id="rId3" Type="http://schemas.openxmlformats.org/officeDocument/2006/relationships/image" Target="../media/image6.jpeg"/><Relationship Id="rId7" Type="http://schemas.openxmlformats.org/officeDocument/2006/relationships/hyperlink" Target="http://ejournal51.com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journal19.com/" TargetMode="External"/><Relationship Id="rId5" Type="http://schemas.openxmlformats.org/officeDocument/2006/relationships/image" Target="../media/image7.png"/><Relationship Id="rId4" Type="http://schemas.openxmlformats.org/officeDocument/2006/relationships/hyperlink" Target="http://ejournal33.com/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video" Target="file:///C:\d%20old\VPK\SCIENCE\Public\&#1089;&#1090;&#1072;&#1090;&#1100;&#1080;%20&#1076;&#1083;&#1103;%20&#1070;&#1046;&#1053;&#1048;&#1043;&#1048;&#1052;%20&#1080;&#1089;&#1087;&#1088;&#1072;&#1074;&#1083;&#1077;&#1085;&#1085;&#1099;&#1077;\&#1056;&#1086;&#1089;&#1053;&#1048;&#1048;&#1055;&#1052;10\Spain\&#1055;&#1088;&#1077;&#1079;&#1077;&#1085;&#1090;&#1072;&#1094;&#1080;&#1103;%20Spain%202010\&#1086;&#1090;%20&#1052;&#1080;&#1085;&#1082;&#1080;&#1085;&#1086;&#1081;%20&#1089;&#1086;&#1075;&#1083;&#1072;&#1089;&#1086;&#1074;&#1072;&#1085;&#1080;&#1077;\Minkina_&#1089;&#1082;\!&#1052;&#1043;&#1059;&#1055;%2020110411\&#1060;&#1080;&#1083;&#1100;&#1084;080617.wmv" TargetMode="External"/><Relationship Id="rId2" Type="http://schemas.microsoft.com/office/2007/relationships/media" Target="file:///C:\d%20old\VPK\SCIENCE\Public\&#1089;&#1090;&#1072;&#1090;&#1100;&#1080;%20&#1076;&#1083;&#1103;%20&#1070;&#1046;&#1053;&#1048;&#1043;&#1048;&#1052;%20&#1080;&#1089;&#1087;&#1088;&#1072;&#1074;&#1083;&#1077;&#1085;&#1085;&#1099;&#1077;\&#1056;&#1086;&#1089;&#1053;&#1048;&#1048;&#1055;&#1052;10\Spain\&#1055;&#1088;&#1077;&#1079;&#1077;&#1085;&#1090;&#1072;&#1094;&#1080;&#1103;%20Spain%202010\&#1086;&#1090;%20&#1052;&#1080;&#1085;&#1082;&#1080;&#1085;&#1086;&#1081;%20&#1089;&#1086;&#1075;&#1083;&#1072;&#1089;&#1086;&#1074;&#1072;&#1085;&#1080;&#1077;\Minkina_&#1089;&#1082;\!&#1052;&#1043;&#1059;&#1055;%2020110411\&#1060;&#1080;&#1083;&#1100;&#1084;080617.wmv" TargetMode="External"/><Relationship Id="rId1" Type="http://schemas.openxmlformats.org/officeDocument/2006/relationships/tags" Target="../tags/tag1.xml"/><Relationship Id="rId5" Type="http://schemas.openxmlformats.org/officeDocument/2006/relationships/image" Target="../media/image25.png"/><Relationship Id="rId4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Seawifs_global_biosphere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eco.sznii.ru/booklet.pdf" TargetMode="External"/><Relationship Id="rId4" Type="http://schemas.openxmlformats.org/officeDocument/2006/relationships/hyperlink" Target="http://www.abono.ru/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pravo.gov.ru/proxy/ips/?docbody=&amp;firstDoc=1&amp;lastDoc=1&amp;nd=102416645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mailto:kalinitch@mail.ru" TargetMode="External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en.wikipedia.org/wiki/NBIC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9B08E740-1F6B-47C7-BD39-9B17EF0A9F1D}" type="slidenum">
              <a:rPr lang="ru-RU"/>
              <a:pPr/>
              <a:t>1</a:t>
            </a:fld>
            <a:endParaRPr lang="ru-RU"/>
          </a:p>
        </p:txBody>
      </p:sp>
      <p:pic>
        <p:nvPicPr>
          <p:cNvPr id="326668" name="Picture 2"/>
          <p:cNvPicPr>
            <a:picLocks noChangeAspect="1" noChangeArrowheads="1"/>
          </p:cNvPicPr>
          <p:nvPr/>
        </p:nvPicPr>
        <p:blipFill>
          <a:blip r:embed="rId3" cstate="print">
            <a:lum bright="-6000"/>
          </a:blip>
          <a:srcRect r="-281" b="14540"/>
          <a:stretch>
            <a:fillRect/>
          </a:stretch>
        </p:blipFill>
        <p:spPr bwMode="auto">
          <a:xfrm>
            <a:off x="0" y="1484784"/>
            <a:ext cx="9144000" cy="522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6659" name="Rectangle 3"/>
          <p:cNvSpPr>
            <a:spLocks noChangeArrowheads="1"/>
          </p:cNvSpPr>
          <p:nvPr/>
        </p:nvSpPr>
        <p:spPr bwMode="auto">
          <a:xfrm>
            <a:off x="179512" y="4723982"/>
            <a:ext cx="8785225" cy="1934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7275" tIns="43637" rIns="87275" bIns="43637" anchor="ctr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</a:rPr>
              <a:t>Методология </a:t>
            </a:r>
            <a:r>
              <a:rPr lang="ru-RU" sz="2800" dirty="0" err="1">
                <a:solidFill>
                  <a:schemeClr val="bg1"/>
                </a:solidFill>
              </a:rPr>
              <a:t>биогеосистемотехники</a:t>
            </a:r>
            <a:r>
              <a:rPr lang="ru-RU" sz="2800" dirty="0">
                <a:solidFill>
                  <a:schemeClr val="bg1"/>
                </a:solidFill>
              </a:rPr>
              <a:t> для расширенного воспроизводства ресурсов и </a:t>
            </a:r>
            <a:r>
              <a:rPr lang="ru-RU" sz="2800" dirty="0" err="1">
                <a:solidFill>
                  <a:schemeClr val="bg1"/>
                </a:solidFill>
              </a:rPr>
              <a:t>рециклинга</a:t>
            </a:r>
            <a:r>
              <a:rPr lang="ru-RU" sz="2800" dirty="0">
                <a:solidFill>
                  <a:schemeClr val="bg1"/>
                </a:solidFill>
              </a:rPr>
              <a:t> отходов</a:t>
            </a:r>
            <a:endParaRPr lang="ru-RU" sz="1800" dirty="0" smtClean="0">
              <a:solidFill>
                <a:schemeClr val="bg1"/>
              </a:solidFill>
            </a:endParaRPr>
          </a:p>
          <a:p>
            <a:pPr algn="ctr"/>
            <a:r>
              <a:rPr lang="ru-RU" sz="3600" dirty="0" smtClean="0"/>
              <a:t> </a:t>
            </a:r>
            <a:endParaRPr lang="en-US" sz="3600" dirty="0" smtClean="0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79512" y="117281"/>
            <a:ext cx="8712968" cy="2919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7275" tIns="43637" rIns="87275" bIns="43637">
            <a:spAutoFit/>
          </a:bodyPr>
          <a:lstStyle/>
          <a:p>
            <a:r>
              <a:rPr lang="ru-RU" sz="1400" dirty="0" smtClean="0"/>
              <a:t>Лазуренко В.Н</a:t>
            </a:r>
            <a:r>
              <a:rPr lang="ru-RU" sz="1400" dirty="0" smtClean="0"/>
              <a:t>., кандидат юридических наук, </a:t>
            </a:r>
            <a:r>
              <a:rPr lang="ru-RU" sz="1400" dirty="0"/>
              <a:t>Общественная Палата Ростовской </a:t>
            </a:r>
            <a:r>
              <a:rPr lang="ru-RU" sz="1400" dirty="0" smtClean="0"/>
              <a:t>области</a:t>
            </a:r>
            <a:r>
              <a:rPr lang="ru-RU" sz="1400" dirty="0" smtClean="0"/>
              <a:t>, Торгово-Промышленная Палата Р</a:t>
            </a:r>
            <a:r>
              <a:rPr lang="ru-RU" sz="1400" dirty="0" smtClean="0"/>
              <a:t>остовской </a:t>
            </a:r>
            <a:r>
              <a:rPr lang="ru-RU" sz="1400" dirty="0"/>
              <a:t>области</a:t>
            </a:r>
            <a:endParaRPr lang="ru-RU" sz="1400" dirty="0" smtClean="0"/>
          </a:p>
          <a:p>
            <a:endParaRPr lang="ru-RU" sz="1400" dirty="0" smtClean="0"/>
          </a:p>
          <a:p>
            <a:r>
              <a:rPr lang="ru-RU" sz="1400" dirty="0" smtClean="0"/>
              <a:t>Калиниченко В.П.</a:t>
            </a:r>
            <a:r>
              <a:rPr lang="en-US" sz="1400" baseline="30000" dirty="0" smtClean="0"/>
              <a:t>1,2</a:t>
            </a:r>
            <a:r>
              <a:rPr lang="ru-RU" sz="1400" dirty="0" smtClean="0"/>
              <a:t>, доктор биологических наук, профессор </a:t>
            </a:r>
            <a:r>
              <a:rPr lang="en-US" sz="1400" dirty="0" smtClean="0">
                <a:hlinkClick r:id="rId4"/>
              </a:rPr>
              <a:t>kalinitch@mail.ru</a:t>
            </a:r>
            <a:endParaRPr lang="en-US" sz="1400" dirty="0" smtClean="0"/>
          </a:p>
          <a:p>
            <a:r>
              <a:rPr lang="ru-RU" sz="1400" dirty="0" err="1" smtClean="0"/>
              <a:t>Глинушкин</a:t>
            </a:r>
            <a:r>
              <a:rPr lang="ru-RU" sz="1400" dirty="0" smtClean="0"/>
              <a:t> А.П.</a:t>
            </a:r>
            <a:r>
              <a:rPr lang="en-US" sz="1400" baseline="30000" dirty="0" smtClean="0"/>
              <a:t>2</a:t>
            </a:r>
            <a:r>
              <a:rPr lang="ru-RU" sz="1400" dirty="0" smtClean="0"/>
              <a:t>, доктор сельскохозяйственных наук, член-корреспондент РАН</a:t>
            </a:r>
            <a:endParaRPr lang="en-US" sz="1400" dirty="0" smtClean="0"/>
          </a:p>
          <a:p>
            <a:r>
              <a:rPr lang="ru-RU" sz="1400" dirty="0" err="1" smtClean="0"/>
              <a:t>Свидзинский</a:t>
            </a:r>
            <a:r>
              <a:rPr lang="ru-RU" sz="1400" dirty="0" smtClean="0"/>
              <a:t> А.В.</a:t>
            </a:r>
            <a:r>
              <a:rPr lang="en-US" sz="1400" baseline="30000" dirty="0" smtClean="0"/>
              <a:t>3</a:t>
            </a:r>
            <a:r>
              <a:rPr lang="ru-RU" sz="1400" dirty="0" smtClean="0"/>
              <a:t>, доктор медицинских наук, профессор </a:t>
            </a:r>
            <a:endParaRPr lang="en-US" sz="1400" dirty="0" smtClean="0"/>
          </a:p>
          <a:p>
            <a:r>
              <a:rPr lang="ru-RU" sz="1400" dirty="0" smtClean="0"/>
              <a:t>Минкина Т.М.</a:t>
            </a:r>
            <a:r>
              <a:rPr lang="ru-RU" sz="1400" baseline="30000" dirty="0" smtClean="0"/>
              <a:t>4</a:t>
            </a:r>
            <a:r>
              <a:rPr lang="ru-RU" sz="1400" dirty="0" smtClean="0"/>
              <a:t>, доктор биологических наук, профессор</a:t>
            </a:r>
            <a:endParaRPr lang="en-US" sz="1400" dirty="0" smtClean="0"/>
          </a:p>
          <a:p>
            <a:pPr marL="342900" indent="-342900" defTabSz="873125"/>
            <a:endParaRPr lang="en-US" sz="1400" dirty="0" smtClean="0"/>
          </a:p>
          <a:p>
            <a:r>
              <a:rPr lang="ru-RU" sz="1200" baseline="30000" dirty="0" smtClean="0"/>
              <a:t>1</a:t>
            </a:r>
            <a:r>
              <a:rPr lang="ru-RU" sz="1200" dirty="0" smtClean="0"/>
              <a:t> Институт плодородия почв юга России, </a:t>
            </a:r>
            <a:r>
              <a:rPr lang="ru-RU" sz="1200" dirty="0" err="1" smtClean="0"/>
              <a:t>Персиановка</a:t>
            </a:r>
            <a:r>
              <a:rPr lang="ru-RU" sz="1200" dirty="0" smtClean="0"/>
              <a:t>, Ростовская область</a:t>
            </a:r>
            <a:endParaRPr lang="en-US" sz="1200" dirty="0" smtClean="0"/>
          </a:p>
          <a:p>
            <a:r>
              <a:rPr lang="ru-RU" sz="1200" baseline="30000" dirty="0" smtClean="0"/>
              <a:t>2 </a:t>
            </a:r>
            <a:r>
              <a:rPr lang="ru-RU" sz="1200" dirty="0" smtClean="0"/>
              <a:t>Всероссийский научно-исследовательский институт фитопатологии, Большие Вязёмы, Московская область</a:t>
            </a:r>
            <a:endParaRPr lang="en-US" sz="1200" dirty="0" smtClean="0"/>
          </a:p>
          <a:p>
            <a:r>
              <a:rPr lang="ru-RU" sz="1200" baseline="30000" dirty="0" smtClean="0"/>
              <a:t>3 </a:t>
            </a:r>
            <a:r>
              <a:rPr lang="ru-RU" sz="1200" dirty="0" smtClean="0"/>
              <a:t>Берлинский медицинский университет </a:t>
            </a:r>
            <a:r>
              <a:rPr lang="ru-RU" sz="1200" dirty="0" err="1" smtClean="0"/>
              <a:t>Чарите</a:t>
            </a:r>
            <a:r>
              <a:rPr lang="ru-RU" sz="1200" dirty="0" smtClean="0"/>
              <a:t>, Берлин, Германия</a:t>
            </a:r>
            <a:endParaRPr lang="en-US" sz="1200" dirty="0" smtClean="0"/>
          </a:p>
          <a:p>
            <a:r>
              <a:rPr lang="ru-RU" sz="1200" baseline="30000" dirty="0" smtClean="0"/>
              <a:t>4 </a:t>
            </a:r>
            <a:r>
              <a:rPr lang="ru-RU" sz="1200" dirty="0" smtClean="0"/>
              <a:t>Южный федеральный университет, </a:t>
            </a:r>
            <a:r>
              <a:rPr lang="ru-RU" sz="1200" dirty="0" smtClean="0"/>
              <a:t>Ростов-на-Дону</a:t>
            </a:r>
          </a:p>
          <a:p>
            <a:endParaRPr lang="en-US" sz="1200" dirty="0" smtClean="0"/>
          </a:p>
          <a:p>
            <a:r>
              <a:rPr lang="en-US" sz="1200" dirty="0"/>
              <a:t>I</a:t>
            </a:r>
            <a:r>
              <a:rPr lang="en-US" sz="1200" dirty="0" smtClean="0"/>
              <a:t>n English: </a:t>
            </a:r>
            <a:r>
              <a:rPr lang="en-US" sz="1200" u="sng" dirty="0" smtClean="0">
                <a:hlinkClick r:id="rId5"/>
              </a:rPr>
              <a:t>https</a:t>
            </a:r>
            <a:r>
              <a:rPr lang="en-US" sz="1200" u="sng" dirty="0">
                <a:hlinkClick r:id="rId5"/>
              </a:rPr>
              <a:t>://doi.org/10.1021/scimeetings.0c06992</a:t>
            </a:r>
            <a:endParaRPr lang="en-US" sz="1200" dirty="0" smtClean="0"/>
          </a:p>
        </p:txBody>
      </p:sp>
    </p:spTree>
  </p:cSld>
  <p:clrMapOvr>
    <a:masterClrMapping/>
  </p:clrMapOvr>
  <p:transition advTm="6484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BDDA18E3-CF23-4BFE-8660-A189DDC37EB7}" type="slidenum">
              <a:rPr lang="ru-RU"/>
              <a:pPr/>
              <a:t>10</a:t>
            </a:fld>
            <a:endParaRPr lang="ru-RU" dirty="0"/>
          </a:p>
        </p:txBody>
      </p:sp>
      <p:sp>
        <p:nvSpPr>
          <p:cNvPr id="574466" name="Rectangle 2"/>
          <p:cNvSpPr>
            <a:spLocks noChangeArrowheads="1"/>
          </p:cNvSpPr>
          <p:nvPr/>
        </p:nvSpPr>
        <p:spPr bwMode="auto">
          <a:xfrm>
            <a:off x="395288" y="476250"/>
            <a:ext cx="8424862" cy="1319233"/>
          </a:xfrm>
          <a:prstGeom prst="rect">
            <a:avLst/>
          </a:prstGeom>
          <a:solidFill>
            <a:srgbClr val="FFFF99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lIns="87275" tIns="43637" rIns="87275" bIns="43637">
            <a:spAutoFit/>
          </a:bodyPr>
          <a:lstStyle/>
          <a:p>
            <a:pPr defTabSz="873125"/>
            <a:r>
              <a:rPr lang="ru-RU" sz="2000" dirty="0"/>
              <a:t>Управление </a:t>
            </a:r>
            <a:r>
              <a:rPr lang="ru-RU" sz="2000" dirty="0" smtClean="0"/>
              <a:t>веществом </a:t>
            </a:r>
            <a:r>
              <a:rPr lang="ru-RU" sz="2000" u="sng" dirty="0" smtClean="0"/>
              <a:t>в </a:t>
            </a:r>
            <a:r>
              <a:rPr lang="ru-RU" sz="2000" u="sng" dirty="0"/>
              <a:t>единой биосфере</a:t>
            </a:r>
            <a:r>
              <a:rPr lang="ru-RU" sz="2000" dirty="0"/>
              <a:t>:</a:t>
            </a:r>
          </a:p>
          <a:p>
            <a:pPr defTabSz="873125"/>
            <a:r>
              <a:rPr lang="ru-RU" sz="2000" dirty="0"/>
              <a:t>синтез </a:t>
            </a:r>
            <a:r>
              <a:rPr lang="ru-RU" sz="2000" dirty="0" smtClean="0"/>
              <a:t>и обновление почв</a:t>
            </a:r>
            <a:r>
              <a:rPr lang="ru-RU" sz="2000" dirty="0"/>
              <a:t>;</a:t>
            </a:r>
          </a:p>
          <a:p>
            <a:pPr defTabSz="873125"/>
            <a:r>
              <a:rPr lang="ru-RU" sz="2000" dirty="0"/>
              <a:t>увлажнение почв с экономией пресной воды</a:t>
            </a:r>
            <a:r>
              <a:rPr lang="en-US" sz="2000" dirty="0"/>
              <a:t>;</a:t>
            </a:r>
            <a:r>
              <a:rPr lang="ru-RU" sz="2000" dirty="0"/>
              <a:t> </a:t>
            </a:r>
            <a:endParaRPr lang="en-US" sz="2000" dirty="0"/>
          </a:p>
          <a:p>
            <a:pPr defTabSz="873125"/>
            <a:r>
              <a:rPr lang="ru-RU" sz="2000" dirty="0" err="1"/>
              <a:t>р</a:t>
            </a:r>
            <a:r>
              <a:rPr lang="ru-RU" sz="2000" dirty="0" err="1" smtClean="0"/>
              <a:t>ециклинг</a:t>
            </a:r>
            <a:r>
              <a:rPr lang="ru-RU" sz="2000" dirty="0" smtClean="0"/>
              <a:t> всего </a:t>
            </a:r>
            <a:r>
              <a:rPr lang="ru-RU" sz="2000" dirty="0"/>
              <a:t>спектра продуктов, также и в почвах. </a:t>
            </a:r>
          </a:p>
        </p:txBody>
      </p:sp>
      <p:sp>
        <p:nvSpPr>
          <p:cNvPr id="574467" name="Rectangle 3"/>
          <p:cNvSpPr>
            <a:spLocks noChangeArrowheads="1"/>
          </p:cNvSpPr>
          <p:nvPr/>
        </p:nvSpPr>
        <p:spPr bwMode="auto">
          <a:xfrm>
            <a:off x="899592" y="2060848"/>
            <a:ext cx="7632700" cy="1924050"/>
          </a:xfrm>
          <a:prstGeom prst="rect">
            <a:avLst/>
          </a:prstGeom>
          <a:solidFill>
            <a:srgbClr val="FFFF99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lIns="87275" tIns="43637" rIns="87275" bIns="43637">
            <a:spAutoFit/>
          </a:bodyPr>
          <a:lstStyle/>
          <a:p>
            <a:pPr defTabSz="873125"/>
            <a:r>
              <a:rPr lang="ru-RU" sz="2000" dirty="0"/>
              <a:t>Перспектива возобновления и синтеза ресурсов: </a:t>
            </a:r>
          </a:p>
          <a:p>
            <a:pPr defTabSz="873125"/>
            <a:r>
              <a:rPr lang="ru-RU" sz="2000" dirty="0"/>
              <a:t>увеличение использования солнечной радиации; </a:t>
            </a:r>
          </a:p>
          <a:p>
            <a:pPr defTabSz="873125"/>
            <a:r>
              <a:rPr lang="ru-RU" sz="2000" dirty="0"/>
              <a:t>увеличение биологического продукта биосферы; </a:t>
            </a:r>
          </a:p>
          <a:p>
            <a:pPr defTabSz="873125"/>
            <a:r>
              <a:rPr lang="ru-RU" sz="2000" dirty="0"/>
              <a:t>продовольствие, сырье, возобновляемая химическая энергия; рекреационное качество жизни.</a:t>
            </a:r>
          </a:p>
          <a:p>
            <a:pPr defTabSz="873125"/>
            <a:endParaRPr lang="ru-RU" sz="2000" i="1" dirty="0">
              <a:solidFill>
                <a:srgbClr val="FF0000"/>
              </a:solidFill>
            </a:endParaRPr>
          </a:p>
        </p:txBody>
      </p:sp>
      <p:sp>
        <p:nvSpPr>
          <p:cNvPr id="574468" name="Rectangle 4"/>
          <p:cNvSpPr>
            <a:spLocks noChangeArrowheads="1"/>
          </p:cNvSpPr>
          <p:nvPr/>
        </p:nvSpPr>
        <p:spPr bwMode="auto">
          <a:xfrm>
            <a:off x="251520" y="4293096"/>
            <a:ext cx="8497193" cy="1934786"/>
          </a:xfrm>
          <a:prstGeom prst="rect">
            <a:avLst/>
          </a:prstGeom>
          <a:solidFill>
            <a:srgbClr val="FFFF99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square" lIns="87275" tIns="43637" rIns="87275" bIns="43637">
            <a:spAutoFit/>
          </a:bodyPr>
          <a:lstStyle/>
          <a:p>
            <a:pPr defTabSz="873125"/>
            <a:r>
              <a:rPr lang="ru-RU" sz="2000" u="sng" dirty="0" smtClean="0"/>
              <a:t>Новое научно-техническое </a:t>
            </a:r>
            <a:r>
              <a:rPr lang="ru-RU" sz="2000" u="sng" dirty="0"/>
              <a:t>направление – </a:t>
            </a:r>
            <a:r>
              <a:rPr lang="ru-RU" sz="2000" u="sng" dirty="0" err="1" smtClean="0"/>
              <a:t>биогеосистемотехника</a:t>
            </a:r>
            <a:r>
              <a:rPr lang="ru-RU" sz="2000" dirty="0" smtClean="0"/>
              <a:t>: Трансцендентальные технические решения для формирования новой ниши расширенного воспроизводства </a:t>
            </a:r>
            <a:r>
              <a:rPr lang="ru-RU" sz="2000" dirty="0" err="1" smtClean="0"/>
              <a:t>экосферы</a:t>
            </a:r>
            <a:r>
              <a:rPr lang="ru-RU" sz="2000" dirty="0" smtClean="0"/>
              <a:t>. Усиление </a:t>
            </a:r>
            <a:r>
              <a:rPr lang="ru-RU" sz="2000" dirty="0"/>
              <a:t>потока вещества биогеохимического цикла </a:t>
            </a:r>
            <a:r>
              <a:rPr lang="ru-RU" sz="2000" dirty="0" smtClean="0"/>
              <a:t>Земли. Создание </a:t>
            </a:r>
            <a:r>
              <a:rPr lang="ru-RU" sz="2000" dirty="0"/>
              <a:t>высокопродуктивных устойчивых </a:t>
            </a:r>
            <a:r>
              <a:rPr lang="ru-RU" sz="2000" dirty="0" err="1" smtClean="0"/>
              <a:t>биогеосистем</a:t>
            </a:r>
            <a:r>
              <a:rPr lang="ru-RU" sz="2000" dirty="0" smtClean="0"/>
              <a:t>. </a:t>
            </a:r>
          </a:p>
          <a:p>
            <a:pPr defTabSz="873125"/>
            <a:r>
              <a:rPr lang="ru-RU" sz="2000" b="1" dirty="0" smtClean="0">
                <a:solidFill>
                  <a:srgbClr val="FF0000"/>
                </a:solidFill>
              </a:rPr>
              <a:t>Повышение устойчивости растений к микозам.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Tm="6422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5461D4B8-D892-426C-8C66-CB30057C7197}" type="slidenum">
              <a:rPr lang="ru-RU"/>
              <a:pPr/>
              <a:t>11</a:t>
            </a:fld>
            <a:endParaRPr lang="ru-RU"/>
          </a:p>
        </p:txBody>
      </p:sp>
      <p:sp>
        <p:nvSpPr>
          <p:cNvPr id="550914" name="Rectangle 2"/>
          <p:cNvSpPr>
            <a:spLocks noChangeArrowheads="1"/>
          </p:cNvSpPr>
          <p:nvPr/>
        </p:nvSpPr>
        <p:spPr bwMode="auto">
          <a:xfrm>
            <a:off x="323850" y="333375"/>
            <a:ext cx="8496300" cy="3412113"/>
          </a:xfrm>
          <a:prstGeom prst="rect">
            <a:avLst/>
          </a:prstGeom>
          <a:solidFill>
            <a:srgbClr val="FFFF99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lIns="87275" tIns="43637" rIns="87275" bIns="43637">
            <a:spAutoFit/>
          </a:bodyPr>
          <a:lstStyle/>
          <a:p>
            <a:pPr defTabSz="873125"/>
            <a:r>
              <a:rPr lang="ru-RU" sz="1800" dirty="0" err="1" smtClean="0"/>
              <a:t>Биогеосистемотехника</a:t>
            </a:r>
            <a:r>
              <a:rPr lang="ru-RU" sz="1800" dirty="0" smtClean="0"/>
              <a:t> </a:t>
            </a:r>
          </a:p>
          <a:p>
            <a:pPr defTabSz="873125"/>
            <a:endParaRPr lang="ru-RU" sz="1800" dirty="0" smtClean="0"/>
          </a:p>
          <a:p>
            <a:pPr defTabSz="873125"/>
            <a:r>
              <a:rPr lang="ru-RU" sz="1800" dirty="0" smtClean="0"/>
              <a:t>Трансцендентальное развитие </a:t>
            </a:r>
            <a:r>
              <a:rPr lang="ru-RU" sz="1800" dirty="0"/>
              <a:t>идеи </a:t>
            </a:r>
            <a:r>
              <a:rPr lang="ru-RU" sz="1800" dirty="0" err="1" smtClean="0"/>
              <a:t>природоподобности</a:t>
            </a:r>
            <a:r>
              <a:rPr lang="ru-RU" sz="1800" dirty="0" smtClean="0"/>
              <a:t> – не прямое копирование </a:t>
            </a:r>
            <a:r>
              <a:rPr lang="en-US" sz="1800" dirty="0" smtClean="0"/>
              <a:t>(</a:t>
            </a:r>
            <a:r>
              <a:rPr lang="ru-RU" sz="1800" dirty="0" smtClean="0"/>
              <a:t>имитация</a:t>
            </a:r>
            <a:r>
              <a:rPr lang="en-US" sz="1800" dirty="0" smtClean="0"/>
              <a:t>),</a:t>
            </a:r>
            <a:r>
              <a:rPr lang="ru-RU" sz="1800" dirty="0" smtClean="0"/>
              <a:t> а использование закономерностей природы для поиска перспективной ниши развития</a:t>
            </a:r>
            <a:r>
              <a:rPr lang="en-US" sz="1800" dirty="0" smtClean="0"/>
              <a:t> </a:t>
            </a:r>
            <a:r>
              <a:rPr lang="ru-RU" sz="1800" dirty="0" smtClean="0"/>
              <a:t>в биосфере. Экономически </a:t>
            </a:r>
            <a:r>
              <a:rPr lang="ru-RU" sz="1800" dirty="0"/>
              <a:t>обоснованные, </a:t>
            </a:r>
            <a:r>
              <a:rPr lang="ru-RU" sz="1800" dirty="0" smtClean="0"/>
              <a:t>ориентированные на улучшение окружающей и производственной среды институциональные </a:t>
            </a:r>
            <a:r>
              <a:rPr lang="ru-RU" sz="1800" dirty="0"/>
              <a:t>технические решения.</a:t>
            </a:r>
          </a:p>
          <a:p>
            <a:pPr defTabSz="873125"/>
            <a:endParaRPr lang="ru-RU" sz="1800" dirty="0"/>
          </a:p>
          <a:p>
            <a:pPr defTabSz="873125"/>
            <a:r>
              <a:rPr lang="ru-RU" sz="1800" u="sng" dirty="0"/>
              <a:t>Синтез трансцендентальных высокопродуктивных устойчивых </a:t>
            </a:r>
            <a:r>
              <a:rPr lang="ru-RU" sz="1800" u="sng" dirty="0" err="1"/>
              <a:t>биогеосистем</a:t>
            </a:r>
            <a:r>
              <a:rPr lang="ru-RU" sz="1800" u="sng" dirty="0"/>
              <a:t>.</a:t>
            </a:r>
            <a:r>
              <a:rPr lang="ru-RU" sz="1800" dirty="0"/>
              <a:t> </a:t>
            </a:r>
          </a:p>
          <a:p>
            <a:pPr defTabSz="873125"/>
            <a:r>
              <a:rPr lang="ru-RU" sz="1800" dirty="0"/>
              <a:t>Устойчивая эволюция, усиление биологических функций, повышение плодородия почвы, экономия воды, биологическая емкость и продуктивность биосферы, ускоренное технологическое развитие Цивилизации.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95536" y="3645024"/>
            <a:ext cx="8496300" cy="919123"/>
          </a:xfrm>
          <a:prstGeom prst="rect">
            <a:avLst/>
          </a:prstGeom>
          <a:solidFill>
            <a:srgbClr val="FFFF99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lIns="87275" tIns="43637" rIns="87275" bIns="43637">
            <a:spAutoFit/>
          </a:bodyPr>
          <a:lstStyle/>
          <a:p>
            <a:pPr defTabSz="873125"/>
            <a:r>
              <a:rPr lang="ru-RU" sz="1800" dirty="0" err="1"/>
              <a:t>Биогеосистемотехника</a:t>
            </a:r>
            <a:r>
              <a:rPr lang="ru-RU" sz="1800" dirty="0"/>
              <a:t> исключает противостояние технологии и биосферы.</a:t>
            </a:r>
          </a:p>
          <a:p>
            <a:pPr defTabSz="873125"/>
            <a:r>
              <a:rPr lang="ru-RU" sz="1800" dirty="0" err="1" smtClean="0"/>
              <a:t>Биогеосистемотехника</a:t>
            </a:r>
            <a:r>
              <a:rPr lang="ru-RU" sz="1800" dirty="0" smtClean="0"/>
              <a:t> – устойчивая база </a:t>
            </a:r>
            <a:r>
              <a:rPr lang="ru-RU" sz="1800" dirty="0"/>
              <a:t>технологической платформы ноосферы, </a:t>
            </a:r>
            <a:r>
              <a:rPr lang="ru-RU" sz="1800" dirty="0" smtClean="0"/>
              <a:t>обеспечивает высокое качество </a:t>
            </a:r>
            <a:r>
              <a:rPr lang="ru-RU" sz="1800" dirty="0"/>
              <a:t>жизни. </a:t>
            </a:r>
          </a:p>
        </p:txBody>
      </p:sp>
      <p:sp>
        <p:nvSpPr>
          <p:cNvPr id="550916" name="Rectangle 4"/>
          <p:cNvSpPr>
            <a:spLocks noChangeArrowheads="1"/>
          </p:cNvSpPr>
          <p:nvPr/>
        </p:nvSpPr>
        <p:spPr bwMode="auto">
          <a:xfrm>
            <a:off x="3995936" y="5949280"/>
            <a:ext cx="4679950" cy="369888"/>
          </a:xfrm>
          <a:prstGeom prst="rect">
            <a:avLst/>
          </a:prstGeom>
          <a:solidFill>
            <a:srgbClr val="FFFF99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lIns="87275" tIns="43637" rIns="87275" bIns="43637">
            <a:spAutoFit/>
          </a:bodyPr>
          <a:lstStyle/>
          <a:p>
            <a:pPr defTabSz="873125"/>
            <a:r>
              <a:rPr lang="ru-RU" sz="1800" dirty="0"/>
              <a:t>Новые </a:t>
            </a:r>
            <a:r>
              <a:rPr lang="ru-RU" sz="1800" dirty="0" err="1"/>
              <a:t>биогеосистемы</a:t>
            </a:r>
            <a:r>
              <a:rPr lang="ru-RU" sz="1800" dirty="0"/>
              <a:t> для исследования.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95536" y="4797152"/>
            <a:ext cx="8424936" cy="872957"/>
          </a:xfrm>
          <a:prstGeom prst="rect">
            <a:avLst/>
          </a:prstGeom>
          <a:solidFill>
            <a:srgbClr val="FFFF99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square" lIns="87275" tIns="43637" rIns="87275" bIns="43637">
            <a:spAutoFit/>
          </a:bodyPr>
          <a:lstStyle/>
          <a:p>
            <a:pPr defTabSz="873125"/>
            <a:r>
              <a:rPr lang="ru-RU" sz="1700" i="1" dirty="0"/>
              <a:t>Посыл к новому знанию – демпфировать биосферу и климат, трансформировать и </a:t>
            </a:r>
            <a:r>
              <a:rPr lang="ru-RU" sz="1700" i="1" dirty="0">
                <a:solidFill>
                  <a:srgbClr val="FF0000"/>
                </a:solidFill>
              </a:rPr>
              <a:t>усилить биогеохимический цикл вещества</a:t>
            </a:r>
            <a:r>
              <a:rPr lang="ru-RU" sz="1700" i="1" dirty="0"/>
              <a:t>, наращивать ресурсы, получить принципиально новые возможности развития.</a:t>
            </a:r>
            <a:endParaRPr lang="ru-RU" sz="1700" b="1" i="1" u="sng" dirty="0"/>
          </a:p>
        </p:txBody>
      </p:sp>
    </p:spTree>
  </p:cSld>
  <p:clrMapOvr>
    <a:masterClrMapping/>
  </p:clrMapOvr>
  <p:transition advTm="6422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60DE04FF-A3BB-4DFE-B684-EFE031994535}" type="slidenum">
              <a:rPr lang="ru-RU"/>
              <a:pPr/>
              <a:t>12</a:t>
            </a:fld>
            <a:endParaRPr lang="ru-RU"/>
          </a:p>
        </p:txBody>
      </p:sp>
      <p:pic>
        <p:nvPicPr>
          <p:cNvPr id="575490" name="Picture 2" descr="BGT"/>
          <p:cNvPicPr>
            <a:picLocks noChangeAspect="1" noChangeArrowheads="1"/>
          </p:cNvPicPr>
          <p:nvPr/>
        </p:nvPicPr>
        <p:blipFill>
          <a:blip r:embed="rId2" cstate="print"/>
          <a:srcRect l="813" b="8995"/>
          <a:stretch>
            <a:fillRect/>
          </a:stretch>
        </p:blipFill>
        <p:spPr bwMode="auto">
          <a:xfrm>
            <a:off x="467544" y="548681"/>
            <a:ext cx="3255916" cy="2448272"/>
          </a:xfrm>
          <a:prstGeom prst="rect">
            <a:avLst/>
          </a:prstGeom>
          <a:noFill/>
        </p:spPr>
      </p:pic>
      <p:pic>
        <p:nvPicPr>
          <p:cNvPr id="575492" name="Picture 4" descr="IJEP"/>
          <p:cNvPicPr>
            <a:picLocks noChangeAspect="1" noChangeArrowheads="1"/>
          </p:cNvPicPr>
          <p:nvPr/>
        </p:nvPicPr>
        <p:blipFill>
          <a:blip r:embed="rId3" cstate="print"/>
          <a:srcRect b="42035"/>
          <a:stretch>
            <a:fillRect/>
          </a:stretch>
        </p:blipFill>
        <p:spPr bwMode="auto">
          <a:xfrm>
            <a:off x="4788024" y="1916832"/>
            <a:ext cx="4032448" cy="2994808"/>
          </a:xfrm>
          <a:prstGeom prst="rect">
            <a:avLst/>
          </a:prstGeom>
          <a:noFill/>
        </p:spPr>
      </p:pic>
      <p:sp>
        <p:nvSpPr>
          <p:cNvPr id="2" name="TextBox 5"/>
          <p:cNvSpPr txBox="1">
            <a:spLocks noChangeArrowheads="1"/>
          </p:cNvSpPr>
          <p:nvPr/>
        </p:nvSpPr>
        <p:spPr bwMode="auto">
          <a:xfrm>
            <a:off x="6228184" y="4941168"/>
            <a:ext cx="2592387" cy="395903"/>
          </a:xfrm>
          <a:prstGeom prst="rect">
            <a:avLst/>
          </a:prstGeom>
          <a:solidFill>
            <a:srgbClr val="00CCFF">
              <a:alpha val="23000"/>
            </a:srgbClr>
          </a:solidFill>
          <a:ln w="9525">
            <a:noFill/>
            <a:miter lim="800000"/>
            <a:headEnd/>
            <a:tailEnd/>
          </a:ln>
        </p:spPr>
        <p:txBody>
          <a:bodyPr lIns="87275" tIns="43637" rIns="87275" bIns="43637">
            <a:spAutoFit/>
          </a:bodyPr>
          <a:lstStyle/>
          <a:p>
            <a:pPr marL="342900" indent="-342900" defTabSz="873125"/>
            <a:r>
              <a:rPr lang="ru-RU" sz="2000" i="1" dirty="0" smtClean="0">
                <a:hlinkClick r:id="rId4"/>
              </a:rPr>
              <a:t>http://ejournal33.com</a:t>
            </a:r>
            <a:endParaRPr lang="en-US" sz="2000" i="1" dirty="0" smtClean="0"/>
          </a:p>
        </p:txBody>
      </p:sp>
      <p:pic>
        <p:nvPicPr>
          <p:cNvPr id="605186" name="Picture 2" descr="C:\Users\kalinitch\Pictures\EJR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3717032"/>
            <a:ext cx="3600400" cy="2554937"/>
          </a:xfrm>
          <a:prstGeom prst="rect">
            <a:avLst/>
          </a:prstGeom>
          <a:noFill/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835696" y="2924944"/>
            <a:ext cx="2592387" cy="395903"/>
          </a:xfrm>
          <a:prstGeom prst="rect">
            <a:avLst/>
          </a:prstGeom>
          <a:solidFill>
            <a:srgbClr val="00CCFF">
              <a:alpha val="23000"/>
            </a:srgbClr>
          </a:solidFill>
          <a:ln w="9525">
            <a:noFill/>
            <a:miter lim="800000"/>
            <a:headEnd/>
            <a:tailEnd/>
          </a:ln>
        </p:spPr>
        <p:txBody>
          <a:bodyPr lIns="87275" tIns="43637" rIns="87275" bIns="43637">
            <a:spAutoFit/>
          </a:bodyPr>
          <a:lstStyle/>
          <a:p>
            <a:pPr marL="342900" indent="-342900" defTabSz="873125"/>
            <a:r>
              <a:rPr lang="ru-RU" sz="2000" i="1" dirty="0">
                <a:hlinkClick r:id="rId6"/>
              </a:rPr>
              <a:t>http://</a:t>
            </a:r>
            <a:r>
              <a:rPr lang="ru-RU" sz="2000" i="1" dirty="0" smtClean="0">
                <a:hlinkClick r:id="rId6"/>
              </a:rPr>
              <a:t>ejournal19.com</a:t>
            </a:r>
            <a:endParaRPr lang="ru-RU" sz="2000" i="1" dirty="0" smtClean="0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483768" y="6093296"/>
            <a:ext cx="2592387" cy="395903"/>
          </a:xfrm>
          <a:prstGeom prst="rect">
            <a:avLst/>
          </a:prstGeom>
          <a:solidFill>
            <a:srgbClr val="00CCFF">
              <a:alpha val="23000"/>
            </a:srgbClr>
          </a:solidFill>
          <a:ln w="9525">
            <a:noFill/>
            <a:miter lim="800000"/>
            <a:headEnd/>
            <a:tailEnd/>
          </a:ln>
        </p:spPr>
        <p:txBody>
          <a:bodyPr lIns="87275" tIns="43637" rIns="87275" bIns="43637">
            <a:spAutoFit/>
          </a:bodyPr>
          <a:lstStyle/>
          <a:p>
            <a:pPr marL="342900" indent="-342900" defTabSz="873125"/>
            <a:r>
              <a:rPr lang="en-US" sz="2000" i="1" dirty="0" smtClean="0">
                <a:hlinkClick r:id="rId7"/>
              </a:rPr>
              <a:t>http://ejournal51.com</a:t>
            </a:r>
            <a:endParaRPr lang="en-US" sz="2000" i="1" dirty="0"/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3995936" y="692696"/>
            <a:ext cx="4824536" cy="980678"/>
          </a:xfrm>
          <a:prstGeom prst="rect">
            <a:avLst/>
          </a:prstGeom>
          <a:solidFill>
            <a:srgbClr val="00CCFF">
              <a:alpha val="23000"/>
            </a:srgbClr>
          </a:solidFill>
          <a:ln w="9525">
            <a:noFill/>
            <a:miter lim="800000"/>
            <a:headEnd/>
            <a:tailEnd/>
          </a:ln>
        </p:spPr>
        <p:txBody>
          <a:bodyPr wrap="square" lIns="87275" tIns="43637" rIns="87275" bIns="43637">
            <a:spAutoFit/>
          </a:bodyPr>
          <a:lstStyle/>
          <a:p>
            <a:pPr marL="342900" indent="-342900" defTabSz="873125"/>
            <a:r>
              <a:rPr lang="en-US" sz="1800" dirty="0">
                <a:hlinkClick r:id="rId8"/>
              </a:rPr>
              <a:t>Academic Publishing House Researcher </a:t>
            </a:r>
            <a:r>
              <a:rPr lang="en-US" sz="1800" dirty="0" err="1">
                <a:hlinkClick r:id="rId8"/>
              </a:rPr>
              <a:t>s.r.o</a:t>
            </a:r>
            <a:r>
              <a:rPr lang="en-US" sz="1800" dirty="0">
                <a:hlinkClick r:id="rId8"/>
              </a:rPr>
              <a:t>.</a:t>
            </a:r>
            <a:endParaRPr lang="en-US" sz="1800" i="1" dirty="0" smtClean="0"/>
          </a:p>
          <a:p>
            <a:pPr marL="342900" indent="-342900" defTabSz="873125"/>
            <a:r>
              <a:rPr lang="ru-RU" sz="2000" b="1" dirty="0" smtClean="0">
                <a:solidFill>
                  <a:schemeClr val="tx2"/>
                </a:solidFill>
              </a:rPr>
              <a:t>51 журнал </a:t>
            </a:r>
          </a:p>
          <a:p>
            <a:pPr marL="342900" indent="-342900" defTabSz="873125"/>
            <a:r>
              <a:rPr lang="en-US" sz="2000" i="1" dirty="0" smtClean="0"/>
              <a:t>http://aphrsro.net/</a:t>
            </a:r>
          </a:p>
        </p:txBody>
      </p:sp>
    </p:spTree>
  </p:cSld>
  <p:clrMapOvr>
    <a:masterClrMapping/>
  </p:clrMapOvr>
  <p:transition advTm="6531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5799656E-D766-4CA3-B264-C228CC74E7BE}" type="slidenum">
              <a:rPr lang="ru-RU"/>
              <a:pPr/>
              <a:t>13</a:t>
            </a:fld>
            <a:endParaRPr lang="ru-RU"/>
          </a:p>
        </p:txBody>
      </p:sp>
      <p:sp>
        <p:nvSpPr>
          <p:cNvPr id="577538" name="Rectangle 2"/>
          <p:cNvSpPr>
            <a:spLocks noChangeArrowheads="1"/>
          </p:cNvSpPr>
          <p:nvPr/>
        </p:nvSpPr>
        <p:spPr bwMode="auto">
          <a:xfrm>
            <a:off x="251520" y="302359"/>
            <a:ext cx="8640960" cy="6278642"/>
          </a:xfrm>
          <a:prstGeom prst="rect">
            <a:avLst/>
          </a:prstGeom>
          <a:solidFill>
            <a:srgbClr val="CCFF66">
              <a:alpha val="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400" dirty="0"/>
              <a:t>Не имеющие аналогов в мире технологии:</a:t>
            </a:r>
            <a:endParaRPr lang="en-US" sz="2400" dirty="0"/>
          </a:p>
          <a:p>
            <a:endParaRPr lang="ru-RU" sz="1800" dirty="0"/>
          </a:p>
          <a:p>
            <a:r>
              <a:rPr lang="ru-RU" sz="1800" dirty="0"/>
              <a:t>фрезерная обработка внутреннего слоя почвы 20-50 см </a:t>
            </a:r>
            <a:r>
              <a:rPr lang="ru-RU" sz="1800" dirty="0" smtClean="0"/>
              <a:t>увеличивает </a:t>
            </a:r>
            <a:r>
              <a:rPr lang="ru-RU" sz="1800" dirty="0"/>
              <a:t>плодородие почвы на 30-80% до 40 лет, рентабельность технологии выше стандарта в 3 раза;</a:t>
            </a:r>
            <a:endParaRPr lang="en-US" sz="1800" dirty="0"/>
          </a:p>
          <a:p>
            <a:endParaRPr lang="ru-RU" sz="1800" dirty="0"/>
          </a:p>
          <a:p>
            <a:r>
              <a:rPr lang="ru-RU" sz="1800" dirty="0"/>
              <a:t>внутрипочвенное импульсное </a:t>
            </a:r>
            <a:r>
              <a:rPr lang="ru-RU" sz="1800" dirty="0" smtClean="0"/>
              <a:t>континуально-дискретное увлажнение обеспечивает устойчивость почвы, увеличение плодородия и экономию </a:t>
            </a:r>
            <a:r>
              <a:rPr lang="ru-RU" sz="1800" dirty="0"/>
              <a:t>воды – глобального дефицита – в 5-20 раз;</a:t>
            </a:r>
          </a:p>
          <a:p>
            <a:endParaRPr lang="ru-RU" sz="1800" dirty="0"/>
          </a:p>
          <a:p>
            <a:r>
              <a:rPr lang="ru-RU" sz="1800" dirty="0" err="1"/>
              <a:t>рециклинг</a:t>
            </a:r>
            <a:r>
              <a:rPr lang="ru-RU" sz="1800" dirty="0"/>
              <a:t> отходов внутри дисперсной </a:t>
            </a:r>
            <a:r>
              <a:rPr lang="ru-RU" sz="1800" dirty="0" smtClean="0"/>
              <a:t>агрегатной системы </a:t>
            </a:r>
            <a:r>
              <a:rPr lang="ru-RU" sz="1800" dirty="0"/>
              <a:t>почвы в количестве до 500 т/га в процессе фрезерной обработки внутреннего слоя 20-50 см, включая опасные биологические и минеральные отходы – ветеринарно-медицинская санитарная безопасность, переработка биологического материала почвенными </a:t>
            </a:r>
            <a:r>
              <a:rPr lang="ru-RU" sz="1800" dirty="0" smtClean="0"/>
              <a:t>деструкторами и/или внутрипочвенная импульсная континуально-дискретная </a:t>
            </a:r>
            <a:r>
              <a:rPr lang="ru-RU" sz="1800" dirty="0" err="1" smtClean="0"/>
              <a:t>фертигация</a:t>
            </a:r>
            <a:r>
              <a:rPr lang="ru-RU" sz="1800" dirty="0" smtClean="0"/>
              <a:t>/химизация – повышение </a:t>
            </a:r>
            <a:r>
              <a:rPr lang="ru-RU" sz="1800" dirty="0"/>
              <a:t>плодородия, здоровье почвы и биосферы</a:t>
            </a:r>
            <a:r>
              <a:rPr lang="ru-RU" sz="1800" dirty="0" smtClean="0"/>
              <a:t>;</a:t>
            </a:r>
          </a:p>
          <a:p>
            <a:endParaRPr lang="ru-RU" sz="1800" dirty="0" smtClean="0"/>
          </a:p>
          <a:p>
            <a:r>
              <a:rPr lang="ru-RU" sz="1800" dirty="0" smtClean="0"/>
              <a:t>внутрипочвенная система защиты и питания растений.</a:t>
            </a:r>
          </a:p>
          <a:p>
            <a:endParaRPr lang="ru-RU" sz="1800" dirty="0"/>
          </a:p>
          <a:p>
            <a:r>
              <a:rPr lang="ru-RU" sz="1800" dirty="0">
                <a:solidFill>
                  <a:srgbClr val="FF0000"/>
                </a:solidFill>
              </a:rPr>
              <a:t>технологическое развитие; </a:t>
            </a:r>
          </a:p>
          <a:p>
            <a:r>
              <a:rPr lang="ru-RU" sz="1800" dirty="0" smtClean="0">
                <a:solidFill>
                  <a:srgbClr val="FF0000"/>
                </a:solidFill>
              </a:rPr>
              <a:t>стабилизация </a:t>
            </a:r>
            <a:r>
              <a:rPr lang="ru-RU" sz="1800" dirty="0">
                <a:solidFill>
                  <a:srgbClr val="FF0000"/>
                </a:solidFill>
              </a:rPr>
              <a:t>биосферы и климата путем коррекции драйверов.</a:t>
            </a:r>
          </a:p>
        </p:txBody>
      </p:sp>
    </p:spTree>
  </p:cSld>
  <p:clrMapOvr>
    <a:masterClrMapping/>
  </p:clrMapOvr>
  <p:transition advTm="6188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88816" y="6391062"/>
            <a:ext cx="2133600" cy="365125"/>
          </a:xfrm>
          <a:ln/>
        </p:spPr>
        <p:txBody>
          <a:bodyPr/>
          <a:lstStyle/>
          <a:p>
            <a:fld id="{438A9B2A-0028-4801-B706-D95207930678}" type="slidenum">
              <a:rPr lang="ru-RU"/>
              <a:pPr/>
              <a:t>14</a:t>
            </a:fld>
            <a:endParaRPr lang="ru-RU"/>
          </a:p>
        </p:txBody>
      </p:sp>
      <p:pic>
        <p:nvPicPr>
          <p:cNvPr id="551938" name="Picture 2" descr="plow"/>
          <p:cNvPicPr>
            <a:picLocks noChangeAspect="1" noChangeArrowheads="1"/>
          </p:cNvPicPr>
          <p:nvPr/>
        </p:nvPicPr>
        <p:blipFill>
          <a:blip r:embed="rId3" cstate="print"/>
          <a:srcRect l="23759" b="3439"/>
          <a:stretch>
            <a:fillRect/>
          </a:stretch>
        </p:blipFill>
        <p:spPr bwMode="auto">
          <a:xfrm>
            <a:off x="323528" y="3949576"/>
            <a:ext cx="2129778" cy="1815624"/>
          </a:xfrm>
          <a:prstGeom prst="rect">
            <a:avLst/>
          </a:prstGeom>
          <a:noFill/>
        </p:spPr>
      </p:pic>
      <p:sp>
        <p:nvSpPr>
          <p:cNvPr id="551939" name="Rectangle 3"/>
          <p:cNvSpPr>
            <a:spLocks noChangeArrowheads="1"/>
          </p:cNvSpPr>
          <p:nvPr/>
        </p:nvSpPr>
        <p:spPr bwMode="auto">
          <a:xfrm>
            <a:off x="179388" y="188913"/>
            <a:ext cx="554474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800" dirty="0" smtClean="0"/>
              <a:t>Стандартный имитационный </a:t>
            </a:r>
            <a:r>
              <a:rPr lang="ru-RU" sz="1800" dirty="0"/>
              <a:t>подход к обработке почвы.</a:t>
            </a:r>
          </a:p>
          <a:p>
            <a:r>
              <a:rPr lang="ru-RU" sz="1800" dirty="0"/>
              <a:t>В </a:t>
            </a:r>
            <a:r>
              <a:rPr lang="ru-RU" sz="1800" dirty="0" smtClean="0"/>
              <a:t>стандартной </a:t>
            </a:r>
            <a:r>
              <a:rPr lang="ru-RU" sz="1800" dirty="0"/>
              <a:t>агротехники </a:t>
            </a:r>
            <a:r>
              <a:rPr lang="ru-RU" sz="1800" dirty="0" smtClean="0"/>
              <a:t>почва уплотняется</a:t>
            </a:r>
            <a:r>
              <a:rPr lang="ru-RU" sz="1800" dirty="0"/>
              <a:t>. </a:t>
            </a:r>
          </a:p>
          <a:p>
            <a:r>
              <a:rPr lang="ru-RU" sz="1800" dirty="0" smtClean="0"/>
              <a:t>Тупиковые </a:t>
            </a:r>
            <a:r>
              <a:rPr lang="ru-RU" sz="1800" dirty="0"/>
              <a:t>поры </a:t>
            </a:r>
            <a:r>
              <a:rPr lang="ru-RU" sz="1800" dirty="0" smtClean="0"/>
              <a:t>– до 99</a:t>
            </a:r>
            <a:r>
              <a:rPr lang="ru-RU" sz="1800" dirty="0"/>
              <a:t>% объема почвы.</a:t>
            </a:r>
          </a:p>
        </p:txBody>
      </p:sp>
      <p:pic>
        <p:nvPicPr>
          <p:cNvPr id="551940" name="Picture 4" descr="quivogn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9" y="1916832"/>
            <a:ext cx="1944215" cy="1890285"/>
          </a:xfrm>
          <a:prstGeom prst="rect">
            <a:avLst/>
          </a:prstGeom>
          <a:noFill/>
        </p:spPr>
      </p:pic>
      <p:pic>
        <p:nvPicPr>
          <p:cNvPr id="551941" name="Picture 5" descr="PTN-4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1800" y="1916833"/>
            <a:ext cx="2523096" cy="1796010"/>
          </a:xfrm>
          <a:prstGeom prst="rect">
            <a:avLst/>
          </a:prstGeom>
          <a:noFill/>
        </p:spPr>
      </p:pic>
      <p:pic>
        <p:nvPicPr>
          <p:cNvPr id="551942" name="Picture 6" descr="soil block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71800" y="3949576"/>
            <a:ext cx="2232248" cy="1815624"/>
          </a:xfrm>
          <a:prstGeom prst="rect">
            <a:avLst/>
          </a:prstGeom>
          <a:noFill/>
        </p:spPr>
      </p:pic>
      <p:sp>
        <p:nvSpPr>
          <p:cNvPr id="551943" name="Rectangle 7"/>
          <p:cNvSpPr>
            <a:spLocks noChangeArrowheads="1"/>
          </p:cNvSpPr>
          <p:nvPr/>
        </p:nvSpPr>
        <p:spPr bwMode="auto">
          <a:xfrm>
            <a:off x="5758541" y="270858"/>
            <a:ext cx="309634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800" dirty="0" smtClean="0">
                <a:solidFill>
                  <a:srgbClr val="CC0066"/>
                </a:solidFill>
              </a:rPr>
              <a:t>Изобретено </a:t>
            </a:r>
            <a:r>
              <a:rPr lang="ru-RU" sz="1800" dirty="0">
                <a:solidFill>
                  <a:srgbClr val="CC0066"/>
                </a:solidFill>
              </a:rPr>
              <a:t>в России </a:t>
            </a:r>
            <a:r>
              <a:rPr lang="ru-RU" sz="1800" dirty="0" err="1" smtClean="0">
                <a:solidFill>
                  <a:srgbClr val="CC0066"/>
                </a:solidFill>
              </a:rPr>
              <a:t>щелерез</a:t>
            </a:r>
            <a:r>
              <a:rPr lang="ru-RU" sz="1800" dirty="0" smtClean="0">
                <a:solidFill>
                  <a:srgbClr val="CC0066"/>
                </a:solidFill>
              </a:rPr>
              <a:t> (теперь – чизели, от </a:t>
            </a:r>
            <a:r>
              <a:rPr lang="en-US" sz="1800" dirty="0" smtClean="0">
                <a:solidFill>
                  <a:srgbClr val="CC0066"/>
                </a:solidFill>
              </a:rPr>
              <a:t>chisel)</a:t>
            </a:r>
            <a:r>
              <a:rPr lang="ru-RU" sz="1800" dirty="0" smtClean="0">
                <a:solidFill>
                  <a:srgbClr val="CC0066"/>
                </a:solidFill>
              </a:rPr>
              <a:t>, ярусный плуг.</a:t>
            </a:r>
            <a:r>
              <a:rPr lang="ru-RU" sz="1800" dirty="0" smtClean="0"/>
              <a:t> </a:t>
            </a:r>
            <a:endParaRPr lang="ru-RU" sz="1800" dirty="0"/>
          </a:p>
        </p:txBody>
      </p:sp>
      <p:pic>
        <p:nvPicPr>
          <p:cNvPr id="551946" name="Picture 10" descr="no-till result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9509"/>
          <a:stretch>
            <a:fillRect/>
          </a:stretch>
        </p:blipFill>
        <p:spPr bwMode="auto">
          <a:xfrm>
            <a:off x="5436096" y="3712843"/>
            <a:ext cx="3442573" cy="236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323528" y="1484784"/>
            <a:ext cx="10801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800" dirty="0" smtClean="0">
                <a:solidFill>
                  <a:srgbClr val="CC0066"/>
                </a:solidFill>
              </a:rPr>
              <a:t>Чизель</a:t>
            </a:r>
            <a:endParaRPr lang="ru-RU" sz="1800" dirty="0"/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2771800" y="1484784"/>
            <a:ext cx="23042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800" dirty="0" smtClean="0">
                <a:solidFill>
                  <a:srgbClr val="CC0066"/>
                </a:solidFill>
              </a:rPr>
              <a:t>Трехъярусный плуг</a:t>
            </a:r>
            <a:r>
              <a:rPr lang="ru-RU" sz="1800" dirty="0" smtClean="0"/>
              <a:t> </a:t>
            </a:r>
            <a:endParaRPr lang="ru-RU" sz="1800" dirty="0"/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5862391" y="1221794"/>
            <a:ext cx="2952427" cy="2446824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700" dirty="0"/>
              <a:t>Глыбы </a:t>
            </a:r>
            <a:r>
              <a:rPr lang="ru-RU" sz="1700" dirty="0" smtClean="0"/>
              <a:t>после обработки почвы сохраняются </a:t>
            </a:r>
            <a:r>
              <a:rPr lang="ru-RU" sz="1700" dirty="0"/>
              <a:t>30 лет. </a:t>
            </a:r>
          </a:p>
          <a:p>
            <a:r>
              <a:rPr lang="ru-RU" sz="1700" dirty="0"/>
              <a:t>Жизненный цикл стандартной технологии – </a:t>
            </a:r>
            <a:r>
              <a:rPr lang="ru-RU" sz="1700" dirty="0" smtClean="0"/>
              <a:t>только 2-4 </a:t>
            </a:r>
            <a:r>
              <a:rPr lang="ru-RU" sz="1700" dirty="0"/>
              <a:t>года. </a:t>
            </a:r>
            <a:endParaRPr lang="ru-RU" sz="1700" dirty="0" smtClean="0"/>
          </a:p>
          <a:p>
            <a:endParaRPr lang="ru-RU" sz="1700" dirty="0" smtClean="0"/>
          </a:p>
          <a:p>
            <a:r>
              <a:rPr lang="ru-RU" sz="1700" dirty="0" smtClean="0"/>
              <a:t>После </a:t>
            </a:r>
            <a:r>
              <a:rPr lang="en-US" sz="1700" dirty="0" smtClean="0"/>
              <a:t>no-till </a:t>
            </a:r>
            <a:r>
              <a:rPr lang="ru-RU" sz="1700" dirty="0" smtClean="0"/>
              <a:t>корневая система не проникает в почву.</a:t>
            </a:r>
            <a:endParaRPr lang="ru-RU" sz="1700" dirty="0"/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319489" y="6136954"/>
            <a:ext cx="6258884" cy="365125"/>
          </a:xfrm>
          <a:prstGeom prst="rect">
            <a:avLst/>
          </a:prstGeom>
          <a:solidFill>
            <a:srgbClr val="FFFF99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square" lIns="87275" tIns="43637" rIns="87275" bIns="43637">
            <a:spAutoFit/>
          </a:bodyPr>
          <a:lstStyle/>
          <a:p>
            <a:pPr defTabSz="873125"/>
            <a:r>
              <a:rPr lang="ru-RU" sz="1800" dirty="0" smtClean="0"/>
              <a:t>Нет стартовых условий для биологического земледелия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AF52FDEE-8A26-482F-B24A-CE8088AFD6B0}" type="slidenum">
              <a:rPr lang="ru-RU"/>
              <a:pPr/>
              <a:t>15</a:t>
            </a:fld>
            <a:endParaRPr lang="ru-RU"/>
          </a:p>
        </p:txBody>
      </p:sp>
      <p:pic>
        <p:nvPicPr>
          <p:cNvPr id="502786" name="Picture 2" descr="ФС-1,3 clear"/>
          <p:cNvPicPr>
            <a:picLocks noChangeAspect="1" noChangeArrowheads="1"/>
          </p:cNvPicPr>
          <p:nvPr/>
        </p:nvPicPr>
        <p:blipFill>
          <a:blip r:embed="rId2" cstate="print"/>
          <a:srcRect l="60" t="6149" b="4100"/>
          <a:stretch>
            <a:fillRect/>
          </a:stretch>
        </p:blipFill>
        <p:spPr bwMode="auto">
          <a:xfrm>
            <a:off x="6227763" y="692150"/>
            <a:ext cx="2497137" cy="264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2787" name="Picture 4" descr="Миронченко 353665 2"/>
          <p:cNvPicPr>
            <a:picLocks noChangeAspect="1" noChangeArrowheads="1"/>
          </p:cNvPicPr>
          <p:nvPr/>
        </p:nvPicPr>
        <p:blipFill>
          <a:blip r:embed="rId3" cstate="print">
            <a:lum bright="-10000" contrast="46000"/>
          </a:blip>
          <a:srcRect l="24216" t="21031" r="23732" b="41245"/>
          <a:stretch>
            <a:fillRect/>
          </a:stretch>
        </p:blipFill>
        <p:spPr bwMode="auto">
          <a:xfrm>
            <a:off x="468313" y="1196975"/>
            <a:ext cx="217805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2790" name="Picture 6" descr="ПМС-70jclear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4213" y="4437063"/>
            <a:ext cx="3421062" cy="199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2791" name="Picture 7" descr="Лдисс116а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lum bright="6000" contrast="6000"/>
          </a:blip>
          <a:srcRect l="13490" t="56989" r="24625" b="13672"/>
          <a:stretch>
            <a:fillRect/>
          </a:stretch>
        </p:blipFill>
        <p:spPr bwMode="auto">
          <a:xfrm>
            <a:off x="5292725" y="4221163"/>
            <a:ext cx="3240088" cy="214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2792" name="Picture 8" descr="Лдисс047а"/>
          <p:cNvPicPr>
            <a:picLocks noChangeAspect="1" noChangeArrowheads="1"/>
          </p:cNvPicPr>
          <p:nvPr/>
        </p:nvPicPr>
        <p:blipFill>
          <a:blip r:embed="rId6" cstate="print"/>
          <a:srcRect l="17558" t="7373" r="16702" b="61137"/>
          <a:stretch>
            <a:fillRect/>
          </a:stretch>
        </p:blipFill>
        <p:spPr bwMode="auto">
          <a:xfrm>
            <a:off x="2915816" y="1340768"/>
            <a:ext cx="2879725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2794" name="Rectangle 10"/>
          <p:cNvSpPr>
            <a:spLocks noChangeArrowheads="1"/>
          </p:cNvSpPr>
          <p:nvPr/>
        </p:nvSpPr>
        <p:spPr bwMode="auto">
          <a:xfrm>
            <a:off x="323850" y="260350"/>
            <a:ext cx="5761038" cy="1190625"/>
          </a:xfrm>
          <a:prstGeom prst="rect">
            <a:avLst/>
          </a:prstGeom>
          <a:solidFill>
            <a:srgbClr val="CCFF66">
              <a:alpha val="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800" dirty="0"/>
              <a:t>Фрезерная механическая обработка внутреннего слоя почвы 20-45 см позволяет увеличить плодородие почвы на 30-80% </a:t>
            </a:r>
            <a:r>
              <a:rPr lang="ru-RU" sz="1800" dirty="0" smtClean="0"/>
              <a:t>на срок до 40 </a:t>
            </a:r>
            <a:r>
              <a:rPr lang="ru-RU" sz="1800" dirty="0"/>
              <a:t>лет</a:t>
            </a:r>
            <a:r>
              <a:rPr lang="en-US" sz="1800" dirty="0"/>
              <a:t>.</a:t>
            </a:r>
          </a:p>
          <a:p>
            <a:endParaRPr lang="ru-RU" sz="1800" dirty="0"/>
          </a:p>
        </p:txBody>
      </p:sp>
      <p:sp>
        <p:nvSpPr>
          <p:cNvPr id="502795" name="Rectangle 11"/>
          <p:cNvSpPr>
            <a:spLocks noChangeArrowheads="1"/>
          </p:cNvSpPr>
          <p:nvPr/>
        </p:nvSpPr>
        <p:spPr bwMode="auto">
          <a:xfrm>
            <a:off x="395288" y="3429000"/>
            <a:ext cx="5976937" cy="64135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800"/>
              <a:t>Серия машин: ПМС-70, ПМС-100, ПМС-100М, ФС-1,3.</a:t>
            </a:r>
          </a:p>
          <a:p>
            <a:r>
              <a:rPr lang="ru-RU" sz="1800"/>
              <a:t>Масштабные производственные эксперименты.</a:t>
            </a:r>
            <a:r>
              <a:rPr lang="ru-RU" sz="1700"/>
              <a:t> </a:t>
            </a:r>
          </a:p>
        </p:txBody>
      </p:sp>
    </p:spTree>
  </p:cSld>
  <p:clrMapOvr>
    <a:masterClrMapping/>
  </p:clrMapOvr>
  <p:transition advTm="6282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6AB24639-ADBC-4FC1-8087-FDE2FA33BA41}" type="slidenum">
              <a:rPr lang="ru-RU"/>
              <a:pPr/>
              <a:t>16</a:t>
            </a:fld>
            <a:endParaRPr lang="ru-RU"/>
          </a:p>
        </p:txBody>
      </p:sp>
      <p:sp>
        <p:nvSpPr>
          <p:cNvPr id="578562" name="Rectangle 2"/>
          <p:cNvSpPr>
            <a:spLocks noChangeArrowheads="1"/>
          </p:cNvSpPr>
          <p:nvPr/>
        </p:nvSpPr>
        <p:spPr bwMode="auto">
          <a:xfrm>
            <a:off x="395288" y="1557338"/>
            <a:ext cx="3097212" cy="1739900"/>
          </a:xfrm>
          <a:prstGeom prst="rect">
            <a:avLst/>
          </a:prstGeom>
          <a:solidFill>
            <a:srgbClr val="C0C0C0">
              <a:alpha val="66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800"/>
              <a:t>Почва в стандартной агротехнике. </a:t>
            </a:r>
          </a:p>
          <a:p>
            <a:endParaRPr lang="ru-RU" sz="1800"/>
          </a:p>
          <a:p>
            <a:r>
              <a:rPr lang="ru-RU" sz="1800"/>
              <a:t>Глубже 20-25 см корневая система не распространяется. </a:t>
            </a:r>
          </a:p>
        </p:txBody>
      </p:sp>
      <p:sp>
        <p:nvSpPr>
          <p:cNvPr id="578563" name="Rectangle 3"/>
          <p:cNvSpPr>
            <a:spLocks noChangeArrowheads="1"/>
          </p:cNvSpPr>
          <p:nvPr/>
        </p:nvSpPr>
        <p:spPr bwMode="auto">
          <a:xfrm>
            <a:off x="6443663" y="404813"/>
            <a:ext cx="2447925" cy="1739900"/>
          </a:xfrm>
          <a:prstGeom prst="rect">
            <a:avLst/>
          </a:prstGeom>
          <a:solidFill>
            <a:srgbClr val="FFFF99">
              <a:alpha val="7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800"/>
              <a:t>Почва через 36 лет после фрезерного рыхления слоя </a:t>
            </a:r>
            <a:endParaRPr lang="en-US" sz="1800"/>
          </a:p>
          <a:p>
            <a:r>
              <a:rPr lang="ru-RU" sz="1800"/>
              <a:t>20-45 см.</a:t>
            </a:r>
            <a:r>
              <a:rPr lang="en-US" sz="1800"/>
              <a:t> </a:t>
            </a:r>
            <a:endParaRPr lang="ru-RU" sz="1800"/>
          </a:p>
          <a:p>
            <a:r>
              <a:rPr lang="ru-RU" sz="1800"/>
              <a:t>Хорошо развивается корневая система.</a:t>
            </a:r>
          </a:p>
        </p:txBody>
      </p:sp>
      <p:pic>
        <p:nvPicPr>
          <p:cNvPr id="578564" name="Picture 4" descr="Фильм дубовка2_2008 002 _1__0001"/>
          <p:cNvPicPr>
            <a:picLocks noChangeAspect="1" noChangeArrowheads="1"/>
          </p:cNvPicPr>
          <p:nvPr/>
        </p:nvPicPr>
        <p:blipFill>
          <a:blip r:embed="rId2" cstate="print">
            <a:lum contrast="6000"/>
          </a:blip>
          <a:srcRect l="214" t="10240" b="11980"/>
          <a:stretch>
            <a:fillRect/>
          </a:stretch>
        </p:blipFill>
        <p:spPr bwMode="auto">
          <a:xfrm>
            <a:off x="323850" y="3716338"/>
            <a:ext cx="3241675" cy="188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8565" name="Picture 5" descr="Фильм дубовка2_2008 003 _3__0001"/>
          <p:cNvPicPr>
            <a:picLocks noChangeAspect="1" noChangeArrowheads="1"/>
          </p:cNvPicPr>
          <p:nvPr/>
        </p:nvPicPr>
        <p:blipFill>
          <a:blip r:embed="rId3" cstate="print">
            <a:lum bright="24000" contrast="18000"/>
          </a:blip>
          <a:srcRect l="539" t="10197" b="12025"/>
          <a:stretch>
            <a:fillRect/>
          </a:stretch>
        </p:blipFill>
        <p:spPr bwMode="auto">
          <a:xfrm>
            <a:off x="3779838" y="5084763"/>
            <a:ext cx="2520950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8566" name="Rectangle 6"/>
          <p:cNvSpPr>
            <a:spLocks noChangeArrowheads="1"/>
          </p:cNvSpPr>
          <p:nvPr/>
        </p:nvSpPr>
        <p:spPr bwMode="auto">
          <a:xfrm>
            <a:off x="6588125" y="6021388"/>
            <a:ext cx="22320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800"/>
              <a:t>Глубина 40-45 см</a:t>
            </a:r>
          </a:p>
        </p:txBody>
      </p:sp>
      <p:pic>
        <p:nvPicPr>
          <p:cNvPr id="578567" name="Picture 7" descr="Фильм дубовка2_2008 003 _2__0001"/>
          <p:cNvPicPr>
            <a:picLocks noChangeAspect="1" noChangeArrowheads="1"/>
          </p:cNvPicPr>
          <p:nvPr/>
        </p:nvPicPr>
        <p:blipFill>
          <a:blip r:embed="rId4" cstate="print"/>
          <a:srcRect l="703" t="10185" b="12076"/>
          <a:stretch>
            <a:fillRect/>
          </a:stretch>
        </p:blipFill>
        <p:spPr bwMode="auto">
          <a:xfrm>
            <a:off x="3779838" y="3500438"/>
            <a:ext cx="252095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8568" name="Rectangle 8"/>
          <p:cNvSpPr>
            <a:spLocks noChangeArrowheads="1"/>
          </p:cNvSpPr>
          <p:nvPr/>
        </p:nvSpPr>
        <p:spPr bwMode="auto">
          <a:xfrm>
            <a:off x="6659563" y="4652963"/>
            <a:ext cx="18002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800"/>
              <a:t>Глубина 35 см </a:t>
            </a:r>
          </a:p>
        </p:txBody>
      </p:sp>
      <p:sp>
        <p:nvSpPr>
          <p:cNvPr id="578569" name="Rectangle 9"/>
          <p:cNvSpPr>
            <a:spLocks noChangeArrowheads="1"/>
          </p:cNvSpPr>
          <p:nvPr/>
        </p:nvSpPr>
        <p:spPr bwMode="auto">
          <a:xfrm>
            <a:off x="6659563" y="2997200"/>
            <a:ext cx="19446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800"/>
              <a:t>Глубина 30 см </a:t>
            </a:r>
          </a:p>
        </p:txBody>
      </p:sp>
      <p:pic>
        <p:nvPicPr>
          <p:cNvPr id="578570" name="Picture 10" descr="Фильм дубовка2_2008 003 _2__0002"/>
          <p:cNvPicPr>
            <a:picLocks noChangeAspect="1" noChangeArrowheads="1"/>
          </p:cNvPicPr>
          <p:nvPr/>
        </p:nvPicPr>
        <p:blipFill>
          <a:blip r:embed="rId5" cstate="print">
            <a:lum bright="30000" contrast="48000"/>
          </a:blip>
          <a:srcRect l="1059" t="9988" b="12067"/>
          <a:stretch>
            <a:fillRect/>
          </a:stretch>
        </p:blipFill>
        <p:spPr bwMode="auto">
          <a:xfrm>
            <a:off x="3779838" y="1916113"/>
            <a:ext cx="2520950" cy="148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8571" name="Picture 11" descr="Фильм дубовка2_2008 004_0002"/>
          <p:cNvPicPr>
            <a:picLocks noChangeAspect="1" noChangeArrowheads="1"/>
          </p:cNvPicPr>
          <p:nvPr/>
        </p:nvPicPr>
        <p:blipFill>
          <a:blip r:embed="rId6" cstate="print">
            <a:lum bright="-12000" contrast="12000"/>
          </a:blip>
          <a:srcRect l="330" t="10428" b="12209"/>
          <a:stretch>
            <a:fillRect/>
          </a:stretch>
        </p:blipFill>
        <p:spPr bwMode="auto">
          <a:xfrm>
            <a:off x="3779838" y="333375"/>
            <a:ext cx="252095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6063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38EBC46C-80DB-46BB-B3A8-C5E88E2027CC}" type="slidenum">
              <a:rPr lang="ru-RU"/>
              <a:pPr/>
              <a:t>17</a:t>
            </a:fld>
            <a:endParaRPr lang="ru-RU"/>
          </a:p>
        </p:txBody>
      </p:sp>
      <p:sp>
        <p:nvSpPr>
          <p:cNvPr id="600066" name="Rectangle 2"/>
          <p:cNvSpPr>
            <a:spLocks noChangeArrowheads="1"/>
          </p:cNvSpPr>
          <p:nvPr/>
        </p:nvSpPr>
        <p:spPr bwMode="auto">
          <a:xfrm>
            <a:off x="323850" y="260350"/>
            <a:ext cx="83899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800">
                <a:latin typeface="Arial Narrow" pitchFamily="34" charset="0"/>
              </a:rPr>
              <a:t>Научно-производственный стационар Ленинский путь, </a:t>
            </a:r>
            <a:r>
              <a:rPr lang="ru-RU" sz="1800"/>
              <a:t>1972</a:t>
            </a:r>
            <a:r>
              <a:rPr lang="ru-RU" sz="1800">
                <a:latin typeface="Arial Narrow" pitchFamily="34" charset="0"/>
              </a:rPr>
              <a:t> г.</a:t>
            </a:r>
          </a:p>
          <a:p>
            <a:r>
              <a:rPr lang="ru-RU" sz="1800">
                <a:latin typeface="Arial Narrow" pitchFamily="34" charset="0"/>
              </a:rPr>
              <a:t>Содержание фракций </a:t>
            </a:r>
            <a:r>
              <a:rPr lang="ru-RU" sz="1800"/>
              <a:t>1</a:t>
            </a:r>
            <a:r>
              <a:rPr lang="en-US" sz="1800"/>
              <a:t>-</a:t>
            </a:r>
            <a:r>
              <a:rPr lang="ru-RU" sz="1800"/>
              <a:t>3 </a:t>
            </a:r>
            <a:r>
              <a:rPr lang="ru-RU" sz="1800">
                <a:latin typeface="Arial Narrow" pitchFamily="34" charset="0"/>
              </a:rPr>
              <a:t>мм при различной обработке солонцовой почвы, </a:t>
            </a:r>
            <a:r>
              <a:rPr lang="ru-RU" sz="1800"/>
              <a:t>%</a:t>
            </a:r>
          </a:p>
        </p:txBody>
      </p:sp>
      <p:sp>
        <p:nvSpPr>
          <p:cNvPr id="600067" name="Rectangle 3"/>
          <p:cNvSpPr>
            <a:spLocks noChangeArrowheads="1"/>
          </p:cNvSpPr>
          <p:nvPr/>
        </p:nvSpPr>
        <p:spPr bwMode="auto">
          <a:xfrm>
            <a:off x="395288" y="2781300"/>
            <a:ext cx="3995737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800" dirty="0"/>
              <a:t>Растения озимой пшеницы, 1973 г.</a:t>
            </a:r>
            <a:br>
              <a:rPr lang="ru-RU" sz="1800" dirty="0"/>
            </a:br>
            <a:endParaRPr lang="ru-RU" sz="1800" dirty="0"/>
          </a:p>
          <a:p>
            <a:r>
              <a:rPr lang="ru-RU" sz="1800" i="1" dirty="0"/>
              <a:t>слева – отвальная обработка почвы, 20-22 см</a:t>
            </a:r>
            <a:br>
              <a:rPr lang="ru-RU" sz="1800" i="1" dirty="0"/>
            </a:br>
            <a:r>
              <a:rPr lang="ru-RU" sz="1800" i="1" dirty="0"/>
              <a:t>посередине – трехъярусная обработка ПТН-40, 40-45 см</a:t>
            </a:r>
          </a:p>
          <a:p>
            <a:r>
              <a:rPr lang="ru-RU" sz="1800" i="1" dirty="0"/>
              <a:t>справа – </a:t>
            </a:r>
            <a:r>
              <a:rPr lang="ru-RU" sz="1800" i="1" dirty="0" smtClean="0"/>
              <a:t>внутрипочвенная фрезерная </a:t>
            </a:r>
            <a:r>
              <a:rPr lang="ru-RU" sz="1800" i="1" dirty="0"/>
              <a:t>обработка ФС-1,3, слой 20-45 см</a:t>
            </a:r>
          </a:p>
        </p:txBody>
      </p:sp>
      <p:graphicFrame>
        <p:nvGraphicFramePr>
          <p:cNvPr id="600103" name="Group 39"/>
          <p:cNvGraphicFramePr>
            <a:graphicFrameLocks noGrp="1"/>
          </p:cNvGraphicFramePr>
          <p:nvPr/>
        </p:nvGraphicFramePr>
        <p:xfrm>
          <a:off x="395288" y="1052513"/>
          <a:ext cx="8424862" cy="1097280"/>
        </p:xfrm>
        <a:graphic>
          <a:graphicData uri="http://schemas.openxmlformats.org/drawingml/2006/table">
            <a:tbl>
              <a:tblPr/>
              <a:tblGrid>
                <a:gridCol w="1296987"/>
                <a:gridCol w="1079500"/>
                <a:gridCol w="1728788"/>
                <a:gridCol w="1943100"/>
                <a:gridCol w="2376487"/>
              </a:tblGrid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Глубина отбора образца, см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Солонец до обработки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Отвальная обработка, 20-22 см, контроль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Трехъярусная обработка почвы, ПТН-40, 45 см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Фрезерная обработка почвы, ПМС-70, слой 20-45 см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0-20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8,2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14,4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15,9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18,2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20-40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21,3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17,1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20,8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39,6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600094" name="Picture 30" descr="plant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3" y="2492375"/>
            <a:ext cx="4176712" cy="330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00979662-0A49-4614-A18F-E3AC6C42FC2B}" type="slidenum">
              <a:rPr lang="ru-RU"/>
              <a:pPr/>
              <a:t>18</a:t>
            </a:fld>
            <a:endParaRPr lang="ru-RU" dirty="0"/>
          </a:p>
        </p:txBody>
      </p:sp>
      <p:graphicFrame>
        <p:nvGraphicFramePr>
          <p:cNvPr id="579586" name="Group 2"/>
          <p:cNvGraphicFramePr>
            <a:graphicFrameLocks noGrp="1"/>
          </p:cNvGraphicFramePr>
          <p:nvPr/>
        </p:nvGraphicFramePr>
        <p:xfrm>
          <a:off x="4427984" y="1268760"/>
          <a:ext cx="4392612" cy="4251854"/>
        </p:xfrm>
        <a:graphic>
          <a:graphicData uri="http://schemas.openxmlformats.org/drawingml/2006/table">
            <a:tbl>
              <a:tblPr/>
              <a:tblGrid>
                <a:gridCol w="1800225"/>
                <a:gridCol w="863600"/>
                <a:gridCol w="863600"/>
                <a:gridCol w="865187"/>
              </a:tblGrid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Показатель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7275" marR="87275" marT="43637" marB="436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Вспашка 20-22 см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7275" marR="87275" marT="43637" marB="436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ПТН-40,</a:t>
                      </a:r>
                    </a:p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40-45 см</a:t>
                      </a:r>
                    </a:p>
                  </a:txBody>
                  <a:tcPr marL="87275" marR="87275" marT="43637" marB="436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ФС-1,3,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40-45 см</a:t>
                      </a:r>
                    </a:p>
                  </a:txBody>
                  <a:tcPr marL="87275" marR="87275" marT="43637" marB="436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>
                        <a:alpha val="50000"/>
                      </a:srgbClr>
                    </a:solidFill>
                  </a:tcPr>
                </a:tc>
              </a:tr>
              <a:tr h="220663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Урожайность, т/га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7275" marR="87275" marT="43637" marB="4363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4,14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7275" marR="87275" marT="43637" marB="4363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5,12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7275" marR="87275" marT="43637" marB="4363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6,58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7275" marR="87275" marT="43637" marB="4363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>
                        <a:alpha val="50000"/>
                      </a:srgbClr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Прибавка урожайности, т/га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7275" marR="87275" marT="43637" marB="4363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 charset="0"/>
                        </a:rPr>
                        <a:t> 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7275" marR="87275" marT="43637" marB="4363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0,98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7275" marR="87275" marT="43637" marB="4363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2,44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7275" marR="87275" marT="43637" marB="4363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>
                        <a:alpha val="50000"/>
                      </a:srgbClr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Прибавка урожайности, %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7275" marR="87275" marT="43637" marB="4363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 charset="0"/>
                        </a:rPr>
                        <a:t> 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7275" marR="87275" marT="43637" marB="4363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23,7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7275" marR="87275" marT="43637" marB="4363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58,9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7275" marR="87275" marT="43637" marB="4363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>
                        <a:alpha val="50000"/>
                      </a:srgbClr>
                    </a:solidFill>
                  </a:tcPr>
                </a:tc>
              </a:tr>
              <a:tr h="220663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Цена, руб/т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7275" marR="87275" marT="43637" marB="4363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4 700,00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7275" marR="87275" marT="43637" marB="4363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4 700,00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7275" marR="87275" marT="43637" marB="4363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4 700,00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7275" marR="87275" marT="43637" marB="4363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>
                        <a:alpha val="50000"/>
                      </a:srgbClr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Приведенные затраты агромелиорации в текущих ценах, руб/га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7275" marR="87275" marT="43637" marB="4363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7275" marR="87275" marT="43637" marB="4363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9 000,00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7275" marR="87275" marT="43637" marB="4363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16 000,00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7275" marR="87275" marT="43637" marB="4363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>
                        <a:alpha val="50000"/>
                      </a:srgbClr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Срок действия агромелиорации, лет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7275" marR="87275" marT="43637" marB="4363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7275" marR="87275" marT="43637" marB="4363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10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7275" marR="87275" marT="43637" marB="4363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30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7275" marR="87275" marT="43637" marB="4363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>
                        <a:alpha val="50000"/>
                      </a:srgbClr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Приведенные затраты амортизации, руб/га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7275" marR="87275" marT="43637" marB="4363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7275" marR="87275" marT="43637" marB="4363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900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7275" marR="87275" marT="43637" marB="4363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533,33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7275" marR="87275" marT="43637" marB="4363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>
                        <a:alpha val="50000"/>
                      </a:srgbClr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Затраты всего, руб/га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7275" marR="87275" marT="43637" marB="4363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15 900,00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7275" marR="87275" marT="43637" marB="4363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19 750,00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7275" marR="87275" marT="43637" marB="4363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19 883,33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7275" marR="87275" marT="43637" marB="4363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>
                        <a:alpha val="50000"/>
                      </a:srgbClr>
                    </a:solidFill>
                  </a:tcPr>
                </a:tc>
              </a:tr>
              <a:tr h="220663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Рентабельность, %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7275" marR="87275" marT="43637" marB="4363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22,4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7275" marR="87275" marT="43637" marB="4363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22,9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7275" marR="87275" marT="43637" marB="4363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57,1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7275" marR="87275" marT="43637" marB="4363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>
                        <a:alpha val="50000"/>
                      </a:srgbClr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Себестоимость, руб/т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7275" marR="87275" marT="43637" marB="4363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3 840,58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7275" marR="87275" marT="43637" marB="4363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3 857,42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7275" marR="87275" marT="43637" marB="4363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3 021,78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7275" marR="87275" marT="43637" marB="4363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579639" name="Rectangle 55"/>
          <p:cNvSpPr>
            <a:spLocks noChangeArrowheads="1"/>
          </p:cNvSpPr>
          <p:nvPr/>
        </p:nvSpPr>
        <p:spPr bwMode="auto">
          <a:xfrm>
            <a:off x="4356100" y="333375"/>
            <a:ext cx="446405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800" dirty="0"/>
              <a:t>Научно-производственный стационар Колхоз имени </a:t>
            </a:r>
            <a:r>
              <a:rPr lang="en-US" sz="1800" dirty="0"/>
              <a:t>XVII </a:t>
            </a:r>
            <a:r>
              <a:rPr lang="ru-RU" sz="1800" dirty="0"/>
              <a:t>Партконференции, </a:t>
            </a:r>
          </a:p>
          <a:p>
            <a:r>
              <a:rPr lang="ru-RU" sz="1800" dirty="0"/>
              <a:t>1976 </a:t>
            </a:r>
            <a:r>
              <a:rPr lang="ru-RU" sz="1800" dirty="0" smtClean="0"/>
              <a:t>. Озимая </a:t>
            </a:r>
            <a:r>
              <a:rPr lang="ru-RU" sz="1800" dirty="0"/>
              <a:t>пшеница (</a:t>
            </a:r>
            <a:r>
              <a:rPr lang="ru-RU" sz="1800" dirty="0" smtClean="0"/>
              <a:t>2006 год)</a:t>
            </a:r>
            <a:endParaRPr lang="ru-RU" sz="1800" dirty="0"/>
          </a:p>
        </p:txBody>
      </p:sp>
      <p:sp>
        <p:nvSpPr>
          <p:cNvPr id="579640" name="Line 56"/>
          <p:cNvSpPr>
            <a:spLocks noChangeShapeType="1"/>
          </p:cNvSpPr>
          <p:nvPr/>
        </p:nvSpPr>
        <p:spPr bwMode="auto">
          <a:xfrm>
            <a:off x="1835150" y="6165850"/>
            <a:ext cx="1152525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lIns="87275" tIns="43637" rIns="87275" bIns="43637">
            <a:spAutoFit/>
          </a:bodyPr>
          <a:lstStyle/>
          <a:p>
            <a:endParaRPr lang="en-US"/>
          </a:p>
        </p:txBody>
      </p:sp>
      <p:pic>
        <p:nvPicPr>
          <p:cNvPr id="579641" name="Picture 57" descr="PCT051027 0007j"/>
          <p:cNvPicPr>
            <a:picLocks noChangeAspect="1" noChangeArrowheads="1"/>
          </p:cNvPicPr>
          <p:nvPr/>
        </p:nvPicPr>
        <p:blipFill>
          <a:blip r:embed="rId2" cstate="print">
            <a:lum bright="-24000" contrast="42000"/>
          </a:blip>
          <a:srcRect l="7581" r="6520" b="6204"/>
          <a:stretch>
            <a:fillRect/>
          </a:stretch>
        </p:blipFill>
        <p:spPr bwMode="auto">
          <a:xfrm>
            <a:off x="251520" y="260648"/>
            <a:ext cx="3872111" cy="5869899"/>
          </a:xfrm>
          <a:prstGeom prst="rect">
            <a:avLst/>
          </a:prstGeom>
          <a:noFill/>
        </p:spPr>
      </p:pic>
      <p:sp>
        <p:nvSpPr>
          <p:cNvPr id="579642" name="Rectangle 58"/>
          <p:cNvSpPr>
            <a:spLocks noChangeArrowheads="1"/>
          </p:cNvSpPr>
          <p:nvPr/>
        </p:nvSpPr>
        <p:spPr bwMode="auto">
          <a:xfrm>
            <a:off x="395536" y="6093296"/>
            <a:ext cx="2880320" cy="304800"/>
          </a:xfrm>
          <a:prstGeom prst="rect">
            <a:avLst/>
          </a:prstGeom>
          <a:solidFill>
            <a:srgbClr val="CCFF66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400" dirty="0"/>
              <a:t>Patent Cooperation Treaty</a:t>
            </a:r>
            <a:r>
              <a:rPr lang="ru-RU" sz="1400" dirty="0"/>
              <a:t>, </a:t>
            </a:r>
            <a:r>
              <a:rPr lang="ru-RU" sz="1400" dirty="0" smtClean="0"/>
              <a:t>2005.</a:t>
            </a:r>
            <a:endParaRPr lang="ru-RU" sz="1400" dirty="0"/>
          </a:p>
        </p:txBody>
      </p:sp>
      <p:sp>
        <p:nvSpPr>
          <p:cNvPr id="8" name="Rectangle 58"/>
          <p:cNvSpPr>
            <a:spLocks noChangeArrowheads="1"/>
          </p:cNvSpPr>
          <p:nvPr/>
        </p:nvSpPr>
        <p:spPr bwMode="auto">
          <a:xfrm>
            <a:off x="4427984" y="5661248"/>
            <a:ext cx="4392488" cy="738664"/>
          </a:xfrm>
          <a:prstGeom prst="rect">
            <a:avLst/>
          </a:prstGeom>
          <a:solidFill>
            <a:srgbClr val="CCFF66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400" dirty="0" smtClean="0"/>
              <a:t>Рентабельность внутрипочвенной фрезерной обработки выше чем у стандартной технологии в три раза в течение 40 лет. 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44727D67-F118-48AE-AB86-B81E1C0E4D54}" type="slidenum">
              <a:rPr lang="ru-RU"/>
              <a:pPr/>
              <a:t>19</a:t>
            </a:fld>
            <a:endParaRPr lang="ru-RU"/>
          </a:p>
        </p:txBody>
      </p:sp>
      <p:pic>
        <p:nvPicPr>
          <p:cNvPr id="72718" name="Фильм080617.wmv">
            <a:hlinkClick r:id="" action="ppaction://media"/>
          </p:cNvPr>
          <p:cNvPicPr>
            <a:picLocks noChangeAspect="1" noChangeArrowheads="1"/>
          </p:cNvPicPr>
          <p:nvPr>
            <a:videoFile r:link="rId3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1275" y="1412875"/>
            <a:ext cx="4967288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1395" name="Rectangle 3"/>
          <p:cNvSpPr>
            <a:spLocks noChangeArrowheads="1"/>
          </p:cNvSpPr>
          <p:nvPr/>
        </p:nvSpPr>
        <p:spPr bwMode="auto">
          <a:xfrm>
            <a:off x="3635375" y="476250"/>
            <a:ext cx="532765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7275" tIns="43637" rIns="87275" bIns="43637" anchor="ctr">
            <a:spAutoFit/>
          </a:bodyPr>
          <a:lstStyle/>
          <a:p>
            <a:pPr defTabSz="873125"/>
            <a:r>
              <a:rPr lang="ru-RU" sz="2000">
                <a:solidFill>
                  <a:schemeClr val="tx2"/>
                </a:solidFill>
              </a:rPr>
              <a:t>Роторный фрезерный</a:t>
            </a:r>
            <a:r>
              <a:rPr lang="en-US" sz="2000">
                <a:solidFill>
                  <a:schemeClr val="tx2"/>
                </a:solidFill>
              </a:rPr>
              <a:t> </a:t>
            </a:r>
            <a:r>
              <a:rPr lang="ru-RU" sz="2000">
                <a:solidFill>
                  <a:schemeClr val="tx2"/>
                </a:solidFill>
              </a:rPr>
              <a:t>рыхлитель </a:t>
            </a:r>
            <a:r>
              <a:rPr lang="ru-RU" sz="2000" b="1">
                <a:solidFill>
                  <a:schemeClr val="tx2"/>
                </a:solidFill>
              </a:rPr>
              <a:t>ПМС-280</a:t>
            </a:r>
            <a:r>
              <a:rPr lang="ru-RU" sz="2000">
                <a:solidFill>
                  <a:schemeClr val="tx2"/>
                </a:solidFill>
              </a:rPr>
              <a:t> </a:t>
            </a:r>
          </a:p>
          <a:p>
            <a:pPr defTabSz="873125"/>
            <a:r>
              <a:rPr lang="ru-RU" sz="2000" i="1">
                <a:solidFill>
                  <a:schemeClr val="tx2"/>
                </a:solidFill>
              </a:rPr>
              <a:t>Заводские испытания, 2008 год</a:t>
            </a:r>
          </a:p>
        </p:txBody>
      </p:sp>
      <p:sp>
        <p:nvSpPr>
          <p:cNvPr id="571396" name="Rectangle 4"/>
          <p:cNvSpPr>
            <a:spLocks noChangeArrowheads="1"/>
          </p:cNvSpPr>
          <p:nvPr/>
        </p:nvSpPr>
        <p:spPr bwMode="auto">
          <a:xfrm>
            <a:off x="468313" y="883553"/>
            <a:ext cx="3167583" cy="4643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7275" tIns="43637" rIns="87275" bIns="43637" anchor="ctr">
            <a:spAutoFit/>
          </a:bodyPr>
          <a:lstStyle/>
          <a:p>
            <a:pPr defTabSz="873125"/>
            <a:r>
              <a:rPr lang="ru-RU" sz="1800" dirty="0"/>
              <a:t>Патент РФ №2273120 С2.  </a:t>
            </a:r>
          </a:p>
          <a:p>
            <a:pPr defTabSz="873125"/>
            <a:endParaRPr lang="ru-RU" sz="800" dirty="0"/>
          </a:p>
          <a:p>
            <a:pPr defTabSz="873125"/>
            <a:r>
              <a:rPr lang="en-US" sz="1800" dirty="0">
                <a:solidFill>
                  <a:srgbClr val="CC0066"/>
                </a:solidFill>
              </a:rPr>
              <a:t>PCT.</a:t>
            </a:r>
            <a:r>
              <a:rPr lang="ru-RU" sz="1800" dirty="0">
                <a:solidFill>
                  <a:srgbClr val="CC0066"/>
                </a:solidFill>
              </a:rPr>
              <a:t> </a:t>
            </a:r>
            <a:r>
              <a:rPr lang="en-US" sz="1800" dirty="0">
                <a:solidFill>
                  <a:srgbClr val="CC0066"/>
                </a:solidFill>
              </a:rPr>
              <a:t>Rotating cultivator for under-humus soil layer. Geneva. </a:t>
            </a:r>
            <a:r>
              <a:rPr lang="en-GB" sz="1800" dirty="0">
                <a:solidFill>
                  <a:srgbClr val="CC0066"/>
                </a:solidFill>
              </a:rPr>
              <a:t>Switzerland</a:t>
            </a:r>
            <a:r>
              <a:rPr lang="ru-RU" sz="1800" dirty="0">
                <a:solidFill>
                  <a:srgbClr val="CC0066"/>
                </a:solidFill>
              </a:rPr>
              <a:t>. </a:t>
            </a:r>
          </a:p>
          <a:p>
            <a:pPr defTabSz="873125"/>
            <a:r>
              <a:rPr lang="en-US" sz="1800" dirty="0">
                <a:solidFill>
                  <a:srgbClr val="CC0066"/>
                </a:solidFill>
              </a:rPr>
              <a:t>PCT RU</a:t>
            </a:r>
            <a:r>
              <a:rPr lang="ru-RU" sz="1800" dirty="0">
                <a:solidFill>
                  <a:srgbClr val="CC0066"/>
                </a:solidFill>
              </a:rPr>
              <a:t>/2005/000195. </a:t>
            </a:r>
            <a:r>
              <a:rPr lang="en-US" sz="1800" dirty="0">
                <a:solidFill>
                  <a:srgbClr val="CC0066"/>
                </a:solidFill>
              </a:rPr>
              <a:t>Priority date</a:t>
            </a:r>
            <a:r>
              <a:rPr lang="ru-RU" sz="1800" dirty="0">
                <a:solidFill>
                  <a:srgbClr val="CC0066"/>
                </a:solidFill>
              </a:rPr>
              <a:t>: 16.04.04.</a:t>
            </a:r>
          </a:p>
          <a:p>
            <a:pPr defTabSz="873125"/>
            <a:endParaRPr lang="ru-RU" sz="1800" dirty="0">
              <a:solidFill>
                <a:srgbClr val="CC0066"/>
              </a:solidFill>
            </a:endParaRPr>
          </a:p>
          <a:p>
            <a:pPr defTabSz="873125"/>
            <a:r>
              <a:rPr lang="ru-RU" sz="1800" dirty="0"/>
              <a:t>Горизонтальный ротор с </a:t>
            </a:r>
            <a:r>
              <a:rPr lang="ru-RU" sz="1800" dirty="0" smtClean="0"/>
              <a:t>фрезами как у прошлых разработок коллектива. </a:t>
            </a:r>
            <a:endParaRPr lang="ru-RU" sz="1800" dirty="0"/>
          </a:p>
          <a:p>
            <a:pPr defTabSz="873125"/>
            <a:endParaRPr lang="ru-RU" sz="1800" dirty="0"/>
          </a:p>
          <a:p>
            <a:pPr defTabSz="873125"/>
            <a:r>
              <a:rPr lang="ru-RU" sz="1800" dirty="0"/>
              <a:t>Принципиально новый привод </a:t>
            </a:r>
            <a:r>
              <a:rPr lang="ru-RU" sz="1800" dirty="0" smtClean="0"/>
              <a:t>снижает </a:t>
            </a:r>
            <a:r>
              <a:rPr lang="ru-RU" sz="1800" dirty="0"/>
              <a:t>пассивное тяговое </a:t>
            </a:r>
            <a:r>
              <a:rPr lang="ru-RU" sz="1800" dirty="0" smtClean="0"/>
              <a:t>сопротивление в 20 раз.  Выше надежность.</a:t>
            </a:r>
            <a:endParaRPr lang="ru-RU" sz="1800" dirty="0"/>
          </a:p>
          <a:p>
            <a:pPr defTabSz="873125"/>
            <a:endParaRPr lang="ru-RU" sz="1800" dirty="0"/>
          </a:p>
        </p:txBody>
      </p:sp>
      <p:sp>
        <p:nvSpPr>
          <p:cNvPr id="571397" name="Rectangle 5"/>
          <p:cNvSpPr>
            <a:spLocks noChangeArrowheads="1"/>
          </p:cNvSpPr>
          <p:nvPr/>
        </p:nvSpPr>
        <p:spPr bwMode="auto">
          <a:xfrm>
            <a:off x="468313" y="5731669"/>
            <a:ext cx="84248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7275" tIns="43637" rIns="87275" bIns="43637" anchor="ctr">
            <a:spAutoFit/>
          </a:bodyPr>
          <a:lstStyle/>
          <a:p>
            <a:pPr defTabSz="873125"/>
            <a:r>
              <a:rPr lang="ru-RU" sz="1800" dirty="0"/>
              <a:t>Производительность труда выше в 2 раза, чем у прошлых </a:t>
            </a:r>
            <a:r>
              <a:rPr lang="ru-RU" sz="1800" dirty="0" smtClean="0"/>
              <a:t>разработок.</a:t>
            </a:r>
            <a:endParaRPr lang="ru-RU" sz="1800" dirty="0">
              <a:solidFill>
                <a:srgbClr val="CC0066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1104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520" fill="hold"/>
                                        <p:tgtEl>
                                          <p:spTgt spid="727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27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27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718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2718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7B3C6461-A8BC-4367-A255-7F8A56B35575}" type="slidenum">
              <a:rPr lang="ru-RU"/>
              <a:pPr/>
              <a:t>2</a:t>
            </a:fld>
            <a:endParaRPr lang="ru-RU"/>
          </a:p>
        </p:txBody>
      </p:sp>
      <p:sp>
        <p:nvSpPr>
          <p:cNvPr id="543746" name="Rectangle 2"/>
          <p:cNvSpPr>
            <a:spLocks noChangeArrowheads="1"/>
          </p:cNvSpPr>
          <p:nvPr/>
        </p:nvSpPr>
        <p:spPr bwMode="auto">
          <a:xfrm>
            <a:off x="250825" y="260350"/>
            <a:ext cx="5041900" cy="400050"/>
          </a:xfrm>
          <a:prstGeom prst="rect">
            <a:avLst/>
          </a:prstGeom>
          <a:solidFill>
            <a:srgbClr val="FFFF99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lIns="87275" tIns="43637" rIns="87275" bIns="43637">
            <a:spAutoFit/>
          </a:bodyPr>
          <a:lstStyle/>
          <a:p>
            <a:pPr defTabSz="873125"/>
            <a:r>
              <a:rPr lang="ru-RU" sz="2000"/>
              <a:t>Условия жизни на Земле неприемлемые</a:t>
            </a:r>
          </a:p>
        </p:txBody>
      </p:sp>
      <p:pic>
        <p:nvPicPr>
          <p:cNvPr id="543747" name="Picture 3" descr="Seawifs_global_biosphe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692150"/>
            <a:ext cx="8642350" cy="556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3748" name="Rectangle 4"/>
          <p:cNvSpPr>
            <a:spLocks noChangeArrowheads="1"/>
          </p:cNvSpPr>
          <p:nvPr/>
        </p:nvSpPr>
        <p:spPr bwMode="auto">
          <a:xfrm>
            <a:off x="2987675" y="6237288"/>
            <a:ext cx="5688013" cy="339725"/>
          </a:xfrm>
          <a:prstGeom prst="rect">
            <a:avLst/>
          </a:prstGeom>
          <a:solidFill>
            <a:srgbClr val="FFFF99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lIns="87275" tIns="43637" rIns="87275" bIns="43637">
            <a:spAutoFit/>
          </a:bodyPr>
          <a:lstStyle/>
          <a:p>
            <a:pPr defTabSz="873125"/>
            <a:r>
              <a:rPr lang="ru-RU" sz="1600">
                <a:hlinkClick r:id="rId3"/>
              </a:rPr>
              <a:t>http://en.wikipedia.org/wiki/File:Seawifs_global_biosphere.jpg</a:t>
            </a:r>
            <a:r>
              <a:rPr lang="ru-RU" sz="1600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976C25D3-CA26-4A85-8DAD-B34BDA0A9A5A}" type="slidenum">
              <a:rPr lang="ru-RU"/>
              <a:pPr/>
              <a:t>20</a:t>
            </a:fld>
            <a:endParaRPr lang="ru-RU" dirty="0"/>
          </a:p>
        </p:txBody>
      </p:sp>
      <p:pic>
        <p:nvPicPr>
          <p:cNvPr id="557058" name="Picture 2" descr="Sustaining Water Imag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870340"/>
            <a:ext cx="2880321" cy="2279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7059" name="Rectangle 3"/>
          <p:cNvSpPr>
            <a:spLocks noChangeArrowheads="1"/>
          </p:cNvSpPr>
          <p:nvPr/>
        </p:nvSpPr>
        <p:spPr bwMode="auto">
          <a:xfrm>
            <a:off x="395536" y="6237312"/>
            <a:ext cx="35988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800" dirty="0" err="1"/>
              <a:t>Valmont</a:t>
            </a:r>
            <a:r>
              <a:rPr lang="ru-RU" sz="1800" dirty="0"/>
              <a:t> </a:t>
            </a:r>
            <a:r>
              <a:rPr lang="ru-RU" sz="1800" dirty="0" err="1"/>
              <a:t>Industries</a:t>
            </a:r>
            <a:r>
              <a:rPr lang="ru-RU" sz="1800" dirty="0"/>
              <a:t> </a:t>
            </a:r>
            <a:r>
              <a:rPr lang="ru-RU" sz="1800" dirty="0" err="1"/>
              <a:t>Inc</a:t>
            </a:r>
            <a:r>
              <a:rPr lang="ru-RU" sz="1800" dirty="0"/>
              <a:t>, 2013 г.</a:t>
            </a:r>
            <a:r>
              <a:rPr lang="ru-RU" sz="1600" dirty="0"/>
              <a:t> </a:t>
            </a:r>
          </a:p>
        </p:txBody>
      </p:sp>
      <p:pic>
        <p:nvPicPr>
          <p:cNvPr id="557060" name="Picture 4" descr="Фрега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1034506"/>
            <a:ext cx="3240360" cy="2435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7061" name="Rectangle 5"/>
          <p:cNvSpPr>
            <a:spLocks noChangeArrowheads="1"/>
          </p:cNvSpPr>
          <p:nvPr/>
        </p:nvSpPr>
        <p:spPr bwMode="auto">
          <a:xfrm>
            <a:off x="5148064" y="3501008"/>
            <a:ext cx="39959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800" dirty="0"/>
              <a:t>Фрегат, СССР, 1965 г</a:t>
            </a:r>
            <a:r>
              <a:rPr lang="en-US" sz="1800" dirty="0"/>
              <a:t>.</a:t>
            </a:r>
            <a:r>
              <a:rPr lang="ru-RU" sz="1800" dirty="0"/>
              <a:t> (</a:t>
            </a:r>
            <a:r>
              <a:rPr lang="en-US" sz="1800" dirty="0"/>
              <a:t>Valley, USA)</a:t>
            </a:r>
            <a:endParaRPr lang="ru-RU" sz="1800" dirty="0"/>
          </a:p>
        </p:txBody>
      </p:sp>
      <p:sp>
        <p:nvSpPr>
          <p:cNvPr id="557064" name="Rectangle 8"/>
          <p:cNvSpPr>
            <a:spLocks noChangeArrowheads="1"/>
          </p:cNvSpPr>
          <p:nvPr/>
        </p:nvSpPr>
        <p:spPr bwMode="auto">
          <a:xfrm>
            <a:off x="399535" y="198451"/>
            <a:ext cx="849694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800" dirty="0"/>
              <a:t>Водная </a:t>
            </a:r>
            <a:r>
              <a:rPr lang="ru-RU" sz="1800" dirty="0" smtClean="0"/>
              <a:t>«стратегия» как в мире, так и в РФ </a:t>
            </a:r>
            <a:r>
              <a:rPr lang="ru-RU" sz="1800" dirty="0"/>
              <a:t>построена на приобретении из-за рубежа устаревших технологий, которые разработаны еще в </a:t>
            </a:r>
            <a:r>
              <a:rPr lang="ru-RU" sz="1800" dirty="0" smtClean="0"/>
              <a:t>Российской Империи и в СССР.</a:t>
            </a:r>
            <a:endParaRPr lang="ru-RU" sz="1800" u="sng" dirty="0"/>
          </a:p>
        </p:txBody>
      </p:sp>
      <p:pic>
        <p:nvPicPr>
          <p:cNvPr id="12" name="Picture 5" descr="India irrigation nigtmar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4221088"/>
            <a:ext cx="2952328" cy="1938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5580112" y="6237312"/>
            <a:ext cx="936104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800" dirty="0" smtClean="0"/>
              <a:t>Индия</a:t>
            </a:r>
            <a:endParaRPr lang="ru-RU" sz="1600" dirty="0"/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395535" y="2345075"/>
            <a:ext cx="4676521" cy="1323439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600" dirty="0"/>
              <a:t>Имитация – принципиальный дефект устаревшей парадигмы ирригации. </a:t>
            </a:r>
          </a:p>
          <a:p>
            <a:r>
              <a:rPr lang="ru-RU" sz="1600" dirty="0"/>
              <a:t>Неопределенность </a:t>
            </a:r>
            <a:r>
              <a:rPr lang="ru-RU" sz="1600" dirty="0" smtClean="0"/>
              <a:t>распределения и </a:t>
            </a:r>
            <a:r>
              <a:rPr lang="ru-RU" sz="1600" dirty="0"/>
              <a:t>высокий расход воды. </a:t>
            </a:r>
          </a:p>
          <a:p>
            <a:r>
              <a:rPr lang="ru-RU" sz="1600" dirty="0" smtClean="0"/>
              <a:t>Деградация </a:t>
            </a:r>
            <a:r>
              <a:rPr lang="ru-RU" sz="1600" dirty="0"/>
              <a:t>почвы. </a:t>
            </a:r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3462541" y="4118144"/>
            <a:ext cx="2016224" cy="203132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eaLnBrk="0" fontAlgn="b" hangingPunct="0"/>
            <a:r>
              <a:rPr lang="ru-RU" sz="1800" dirty="0" smtClean="0">
                <a:solidFill>
                  <a:srgbClr val="000000"/>
                </a:solidFill>
              </a:rPr>
              <a:t>Расход воды на ирригацию </a:t>
            </a:r>
          </a:p>
          <a:p>
            <a:pPr lvl="0" eaLnBrk="0" fontAlgn="b" hangingPunct="0"/>
            <a:r>
              <a:rPr lang="ru-RU" sz="1800" dirty="0" smtClean="0">
                <a:solidFill>
                  <a:srgbClr val="000000"/>
                </a:solidFill>
              </a:rPr>
              <a:t>Израиль – </a:t>
            </a:r>
          </a:p>
          <a:p>
            <a:pPr lvl="0" eaLnBrk="0" fontAlgn="b" hangingPunct="0"/>
            <a:r>
              <a:rPr lang="ru-RU" sz="1800" dirty="0" smtClean="0">
                <a:solidFill>
                  <a:srgbClr val="000000"/>
                </a:solidFill>
              </a:rPr>
              <a:t>7360 м</a:t>
            </a:r>
            <a:r>
              <a:rPr lang="ru-RU" sz="1800" baseline="30000" dirty="0" smtClean="0">
                <a:solidFill>
                  <a:srgbClr val="000000"/>
                </a:solidFill>
              </a:rPr>
              <a:t>3</a:t>
            </a:r>
            <a:r>
              <a:rPr lang="ru-RU" sz="1800" dirty="0" smtClean="0">
                <a:solidFill>
                  <a:srgbClr val="000000"/>
                </a:solidFill>
              </a:rPr>
              <a:t>/га в год. </a:t>
            </a:r>
          </a:p>
          <a:p>
            <a:pPr lvl="0" eaLnBrk="0" fontAlgn="b" hangingPunct="0"/>
            <a:r>
              <a:rPr lang="ru-RU" sz="1800" dirty="0" smtClean="0">
                <a:solidFill>
                  <a:srgbClr val="000000"/>
                </a:solidFill>
              </a:rPr>
              <a:t>В мире – до 50 000 м</a:t>
            </a:r>
            <a:r>
              <a:rPr lang="ru-RU" sz="1800" baseline="30000" dirty="0" smtClean="0">
                <a:solidFill>
                  <a:srgbClr val="000000"/>
                </a:solidFill>
              </a:rPr>
              <a:t>3</a:t>
            </a:r>
            <a:r>
              <a:rPr lang="ru-RU" sz="1800" dirty="0" smtClean="0">
                <a:solidFill>
                  <a:srgbClr val="000000"/>
                </a:solidFill>
              </a:rPr>
              <a:t>/га в год.</a:t>
            </a:r>
            <a:endParaRPr lang="ru-RU" sz="1800" dirty="0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395536" y="1155912"/>
            <a:ext cx="4676521" cy="1077218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600" dirty="0" smtClean="0"/>
              <a:t>«</a:t>
            </a:r>
            <a:r>
              <a:rPr lang="en-US" sz="1600" dirty="0" smtClean="0"/>
              <a:t>Water Scarcity</a:t>
            </a:r>
            <a:r>
              <a:rPr lang="ru-RU" sz="1600" dirty="0" smtClean="0"/>
              <a:t>»</a:t>
            </a:r>
            <a:endParaRPr lang="en-US" sz="1600" dirty="0" smtClean="0"/>
          </a:p>
          <a:p>
            <a:r>
              <a:rPr lang="ru-RU" sz="1600" dirty="0" smtClean="0"/>
              <a:t>Девиз Осеннего собрания Американского химического общества, 2019, Сан Диего. Участвовали 100 стран.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116673CA-2C97-46C5-93F6-2189C86CF453}" type="slidenum">
              <a:rPr lang="ru-RU"/>
              <a:pPr/>
              <a:t>21</a:t>
            </a:fld>
            <a:endParaRPr lang="ru-RU"/>
          </a:p>
        </p:txBody>
      </p:sp>
      <p:pic>
        <p:nvPicPr>
          <p:cNvPr id="555010" name="Picture 2" descr="Martin_ChangingParadigmforIrrigatedWater per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9338" y="333375"/>
            <a:ext cx="3887787" cy="343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5011" name="Rectangle 3"/>
          <p:cNvSpPr>
            <a:spLocks noChangeArrowheads="1"/>
          </p:cNvSpPr>
          <p:nvPr/>
        </p:nvSpPr>
        <p:spPr bwMode="auto">
          <a:xfrm>
            <a:off x="250825" y="333375"/>
            <a:ext cx="6192838" cy="396875"/>
          </a:xfrm>
          <a:prstGeom prst="rect">
            <a:avLst/>
          </a:prstGeom>
          <a:solidFill>
            <a:srgbClr val="FF66CC">
              <a:alpha val="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i="1">
                <a:solidFill>
                  <a:schemeClr val="hlink"/>
                </a:solidFill>
              </a:rPr>
              <a:t>Changing Paradigm in Irrigation Water Management!</a:t>
            </a:r>
            <a:endParaRPr lang="ru-RU" sz="1900" b="1" i="1">
              <a:solidFill>
                <a:schemeClr val="hlink"/>
              </a:solidFill>
            </a:endParaRPr>
          </a:p>
        </p:txBody>
      </p:sp>
      <p:pic>
        <p:nvPicPr>
          <p:cNvPr id="555012" name="Picture 4" descr="Martin_ChangingParadigmforIrrigatedWater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 contrast="18000"/>
          </a:blip>
          <a:srcRect b="11314"/>
          <a:stretch>
            <a:fillRect/>
          </a:stretch>
        </p:blipFill>
        <p:spPr bwMode="auto">
          <a:xfrm>
            <a:off x="4284663" y="3257550"/>
            <a:ext cx="4570412" cy="322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5013" name="Rectangle 5"/>
          <p:cNvSpPr>
            <a:spLocks noChangeArrowheads="1"/>
          </p:cNvSpPr>
          <p:nvPr/>
        </p:nvSpPr>
        <p:spPr bwMode="auto">
          <a:xfrm>
            <a:off x="395288" y="5805488"/>
            <a:ext cx="3887787" cy="641350"/>
          </a:xfrm>
          <a:prstGeom prst="rect">
            <a:avLst/>
          </a:prstGeom>
          <a:solidFill>
            <a:srgbClr val="FFFF99">
              <a:alpha val="96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800">
                <a:solidFill>
                  <a:srgbClr val="CC0066"/>
                </a:solidFill>
              </a:rPr>
              <a:t>Воду следует точно распределить внутри почвы без транзита</a:t>
            </a:r>
          </a:p>
        </p:txBody>
      </p:sp>
      <p:sp>
        <p:nvSpPr>
          <p:cNvPr id="555015" name="Rectangle 7"/>
          <p:cNvSpPr>
            <a:spLocks noChangeArrowheads="1"/>
          </p:cNvSpPr>
          <p:nvPr/>
        </p:nvSpPr>
        <p:spPr bwMode="auto">
          <a:xfrm>
            <a:off x="324992" y="1866823"/>
            <a:ext cx="3671887" cy="1754326"/>
          </a:xfrm>
          <a:prstGeom prst="rect">
            <a:avLst/>
          </a:prstGeom>
          <a:solidFill>
            <a:srgbClr val="FF66CC">
              <a:alpha val="33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800" dirty="0"/>
              <a:t>Утрата пресной воды в 4-15 раз больше расчетной потребности</a:t>
            </a:r>
          </a:p>
          <a:p>
            <a:endParaRPr lang="ru-RU" sz="1800" dirty="0"/>
          </a:p>
          <a:p>
            <a:r>
              <a:rPr lang="ru-RU" sz="1800" dirty="0" err="1" smtClean="0"/>
              <a:t>Экосферные</a:t>
            </a:r>
            <a:r>
              <a:rPr lang="ru-RU" sz="1800" dirty="0" smtClean="0"/>
              <a:t> </a:t>
            </a:r>
            <a:r>
              <a:rPr lang="ru-RU" sz="1800" dirty="0"/>
              <a:t>катастрофы: </a:t>
            </a:r>
          </a:p>
          <a:p>
            <a:r>
              <a:rPr lang="ru-RU" sz="1800" dirty="0" err="1"/>
              <a:t>Рио</a:t>
            </a:r>
            <a:r>
              <a:rPr lang="ru-RU" sz="1800" dirty="0"/>
              <a:t> Гранде</a:t>
            </a:r>
          </a:p>
          <a:p>
            <a:r>
              <a:rPr lang="ru-RU" sz="1800" dirty="0"/>
              <a:t>Арал (Узбекистан – УГВ 0,5 м</a:t>
            </a:r>
            <a:r>
              <a:rPr lang="ru-RU" sz="1800" dirty="0" smtClean="0"/>
              <a:t>!!!)</a:t>
            </a:r>
            <a:endParaRPr lang="ru-RU" sz="1800" dirty="0"/>
          </a:p>
        </p:txBody>
      </p:sp>
      <p:sp>
        <p:nvSpPr>
          <p:cNvPr id="555016" name="Rectangle 8"/>
          <p:cNvSpPr>
            <a:spLocks noChangeArrowheads="1"/>
          </p:cNvSpPr>
          <p:nvPr/>
        </p:nvSpPr>
        <p:spPr bwMode="auto">
          <a:xfrm>
            <a:off x="251520" y="764704"/>
            <a:ext cx="4032250" cy="635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87275" tIns="43637" rIns="87275" bIns="43637">
            <a:spAutoFit/>
          </a:bodyPr>
          <a:lstStyle/>
          <a:p>
            <a:pPr defTabSz="873125"/>
            <a:r>
              <a:rPr lang="ru-RU" sz="1800" dirty="0"/>
              <a:t>Устаревшая парадигма ирригации – </a:t>
            </a:r>
          </a:p>
          <a:p>
            <a:pPr defTabSz="873125"/>
            <a:r>
              <a:rPr lang="ru-RU" sz="1800" dirty="0"/>
              <a:t>разрушение почв и ландшафтов</a:t>
            </a:r>
          </a:p>
        </p:txBody>
      </p:sp>
      <p:sp>
        <p:nvSpPr>
          <p:cNvPr id="555018" name="Rectangle 10"/>
          <p:cNvSpPr>
            <a:spLocks noChangeArrowheads="1"/>
          </p:cNvSpPr>
          <p:nvPr/>
        </p:nvSpPr>
        <p:spPr bwMode="auto">
          <a:xfrm>
            <a:off x="323528" y="3950609"/>
            <a:ext cx="3240360" cy="646331"/>
          </a:xfrm>
          <a:prstGeom prst="rect">
            <a:avLst/>
          </a:prstGeom>
          <a:solidFill>
            <a:srgbClr val="FF66CC">
              <a:alpha val="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800" b="1" dirty="0" smtClean="0">
                <a:solidFill>
                  <a:srgbClr val="FF0000"/>
                </a:solidFill>
              </a:rPr>
              <a:t>Крайности:</a:t>
            </a:r>
          </a:p>
          <a:p>
            <a:r>
              <a:rPr lang="ru-RU" sz="1800" b="1" dirty="0" smtClean="0">
                <a:solidFill>
                  <a:srgbClr val="FF0000"/>
                </a:solidFill>
              </a:rPr>
              <a:t>Или пустыня, или </a:t>
            </a:r>
            <a:r>
              <a:rPr lang="ru-RU" sz="1800" b="1" dirty="0">
                <a:solidFill>
                  <a:srgbClr val="FF0000"/>
                </a:solidFill>
              </a:rPr>
              <a:t>болото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B35BD113-8D76-494A-8263-D456D6FB43B5}" type="slidenum">
              <a:rPr lang="ru-RU"/>
              <a:pPr/>
              <a:t>22</a:t>
            </a:fld>
            <a:endParaRPr lang="ru-RU"/>
          </a:p>
        </p:txBody>
      </p:sp>
      <p:pic>
        <p:nvPicPr>
          <p:cNvPr id="505858" name="Picture 2" descr="ирр1 4 1"/>
          <p:cNvPicPr>
            <a:picLocks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000" contrast="48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938863" y="3535239"/>
            <a:ext cx="3672408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5859" name="Rectangle 3"/>
          <p:cNvSpPr>
            <a:spLocks noChangeArrowheads="1"/>
          </p:cNvSpPr>
          <p:nvPr/>
        </p:nvSpPr>
        <p:spPr bwMode="auto">
          <a:xfrm>
            <a:off x="323528" y="260648"/>
            <a:ext cx="7416800" cy="644525"/>
          </a:xfrm>
          <a:prstGeom prst="rect">
            <a:avLst/>
          </a:prstGeom>
          <a:solidFill>
            <a:srgbClr val="FFFF99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lIns="87275" tIns="43637" rIns="87275" bIns="43637">
            <a:spAutoFit/>
          </a:bodyPr>
          <a:lstStyle/>
          <a:p>
            <a:pPr defTabSz="873125"/>
            <a:r>
              <a:rPr lang="ru-RU" sz="1800" dirty="0"/>
              <a:t>Импульсная внутрипочвенная континуально-дискретная парадигма увлажнения почвы. Патент </a:t>
            </a:r>
            <a:r>
              <a:rPr lang="en-US" sz="1800" dirty="0"/>
              <a:t>RU</a:t>
            </a:r>
            <a:r>
              <a:rPr lang="ru-RU" sz="1800" dirty="0"/>
              <a:t> №2386243 С1 от 20.02.2010.</a:t>
            </a:r>
            <a:endParaRPr lang="ru-RU" dirty="0"/>
          </a:p>
        </p:txBody>
      </p:sp>
      <p:sp>
        <p:nvSpPr>
          <p:cNvPr id="505860" name="Rectangle 4"/>
          <p:cNvSpPr>
            <a:spLocks noChangeArrowheads="1"/>
          </p:cNvSpPr>
          <p:nvPr/>
        </p:nvSpPr>
        <p:spPr bwMode="auto">
          <a:xfrm>
            <a:off x="251520" y="980728"/>
            <a:ext cx="8713788" cy="2550339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lIns="87275" tIns="43637" rIns="87275" bIns="43637">
            <a:spAutoFit/>
          </a:bodyPr>
          <a:lstStyle/>
          <a:p>
            <a:pPr defTabSz="873125"/>
            <a:r>
              <a:rPr lang="ru-RU" sz="1600" dirty="0" smtClean="0">
                <a:solidFill>
                  <a:srgbClr val="FF0000"/>
                </a:solidFill>
              </a:rPr>
              <a:t>Фаза подачи воды и фаза перераспределения воды внутри почвы разнесены во времени.</a:t>
            </a:r>
          </a:p>
          <a:p>
            <a:pPr defTabSz="873125"/>
            <a:r>
              <a:rPr lang="ru-RU" sz="1600" dirty="0" smtClean="0"/>
              <a:t>Воду </a:t>
            </a:r>
            <a:r>
              <a:rPr lang="ru-RU" sz="1600" dirty="0"/>
              <a:t>впрыскивают </a:t>
            </a:r>
            <a:r>
              <a:rPr lang="ru-RU" sz="1600" dirty="0" smtClean="0"/>
              <a:t>1 в </a:t>
            </a:r>
            <a:r>
              <a:rPr lang="ru-RU" sz="1600" dirty="0"/>
              <a:t>цилиндр первичного увлажнения дисперсной </a:t>
            </a:r>
            <a:r>
              <a:rPr lang="ru-RU" sz="1600" dirty="0" smtClean="0"/>
              <a:t>почвы 2.  </a:t>
            </a:r>
            <a:r>
              <a:rPr lang="ru-RU" sz="1600" dirty="0" smtClean="0"/>
              <a:t>После этого вода распределяется в прилегающее пространство почвы в виде капиллярного и парообразного потока. </a:t>
            </a:r>
          </a:p>
          <a:p>
            <a:pPr defTabSz="873125"/>
            <a:r>
              <a:rPr lang="ru-RU" sz="1600" dirty="0" smtClean="0">
                <a:solidFill>
                  <a:srgbClr val="FF0000"/>
                </a:solidFill>
              </a:rPr>
              <a:t>Управление поведением воды обеспечено от состояния потока до состояния диссипации в дисперсной </a:t>
            </a:r>
            <a:r>
              <a:rPr lang="ru-RU" sz="1600" dirty="0" smtClean="0">
                <a:solidFill>
                  <a:srgbClr val="FF0000"/>
                </a:solidFill>
              </a:rPr>
              <a:t>агрегатной системе </a:t>
            </a:r>
            <a:r>
              <a:rPr lang="ru-RU" sz="1600" dirty="0" smtClean="0">
                <a:solidFill>
                  <a:srgbClr val="FF0000"/>
                </a:solidFill>
              </a:rPr>
              <a:t>почвы.</a:t>
            </a:r>
          </a:p>
          <a:p>
            <a:pPr defTabSz="873125"/>
            <a:r>
              <a:rPr lang="ru-RU" sz="1600" dirty="0" smtClean="0"/>
              <a:t>Относительно </a:t>
            </a:r>
            <a:r>
              <a:rPr lang="ru-RU" sz="1600" dirty="0"/>
              <a:t>сухая почва </a:t>
            </a:r>
            <a:r>
              <a:rPr lang="ru-RU" sz="1600" dirty="0" smtClean="0"/>
              <a:t>обеспечивает </a:t>
            </a:r>
            <a:r>
              <a:rPr lang="ru-RU" sz="1600" dirty="0"/>
              <a:t>устойчивый механический каркас. </a:t>
            </a:r>
          </a:p>
          <a:p>
            <a:pPr defTabSz="873125"/>
            <a:r>
              <a:rPr lang="ru-RU" sz="1600" dirty="0"/>
              <a:t>Нет переувлажнения, уплотнения почвы. </a:t>
            </a:r>
          </a:p>
          <a:p>
            <a:pPr defTabSz="873125"/>
            <a:r>
              <a:rPr lang="ru-RU" sz="1600" dirty="0">
                <a:solidFill>
                  <a:srgbClr val="FF0000"/>
                </a:solidFill>
              </a:rPr>
              <a:t>Растения питаются качественным концентрированным почвенным раствором.</a:t>
            </a:r>
            <a:r>
              <a:rPr lang="ru-RU" sz="1600" dirty="0"/>
              <a:t> </a:t>
            </a:r>
          </a:p>
        </p:txBody>
      </p:sp>
      <p:sp>
        <p:nvSpPr>
          <p:cNvPr id="505861" name="Rectangle 5"/>
          <p:cNvSpPr>
            <a:spLocks noChangeArrowheads="1"/>
          </p:cNvSpPr>
          <p:nvPr/>
        </p:nvSpPr>
        <p:spPr bwMode="auto">
          <a:xfrm>
            <a:off x="5364088" y="4221088"/>
            <a:ext cx="3455988" cy="644525"/>
          </a:xfrm>
          <a:prstGeom prst="rect">
            <a:avLst/>
          </a:prstGeom>
          <a:solidFill>
            <a:srgbClr val="FFFF99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lIns="87275" tIns="43637" rIns="87275" bIns="43637">
            <a:spAutoFit/>
          </a:bodyPr>
          <a:lstStyle/>
          <a:p>
            <a:pPr defTabSz="873125"/>
            <a:r>
              <a:rPr lang="ru-RU" sz="1800" dirty="0"/>
              <a:t>Экономия воды – глобального дефицита – 5-20 раз.</a:t>
            </a:r>
          </a:p>
        </p:txBody>
      </p:sp>
      <p:sp>
        <p:nvSpPr>
          <p:cNvPr id="505862" name="Rectangle 6"/>
          <p:cNvSpPr>
            <a:spLocks noChangeArrowheads="1"/>
          </p:cNvSpPr>
          <p:nvPr/>
        </p:nvSpPr>
        <p:spPr bwMode="auto">
          <a:xfrm>
            <a:off x="539552" y="6021288"/>
            <a:ext cx="7200900" cy="39052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lIns="87275" tIns="43637" rIns="87275" bIns="43637">
            <a:spAutoFit/>
          </a:bodyPr>
          <a:lstStyle/>
          <a:p>
            <a:pPr defTabSz="873125"/>
            <a:r>
              <a:rPr lang="ru-RU" sz="2000" dirty="0"/>
              <a:t>Трубопроводные системы, механотроника, робототехника.</a:t>
            </a:r>
            <a:endParaRPr lang="ru-RU" sz="1800" dirty="0"/>
          </a:p>
        </p:txBody>
      </p:sp>
      <p:sp>
        <p:nvSpPr>
          <p:cNvPr id="505863" name="Rectangle 7"/>
          <p:cNvSpPr>
            <a:spLocks noChangeArrowheads="1"/>
          </p:cNvSpPr>
          <p:nvPr/>
        </p:nvSpPr>
        <p:spPr bwMode="auto">
          <a:xfrm>
            <a:off x="5292080" y="5013176"/>
            <a:ext cx="3455988" cy="644525"/>
          </a:xfrm>
          <a:prstGeom prst="rect">
            <a:avLst/>
          </a:prstGeom>
          <a:solidFill>
            <a:srgbClr val="FFFF99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lIns="87275" tIns="43637" rIns="87275" bIns="43637">
            <a:spAutoFit/>
          </a:bodyPr>
          <a:lstStyle/>
          <a:p>
            <a:pPr defTabSz="873125"/>
            <a:r>
              <a:rPr lang="ru-RU" sz="1800" dirty="0"/>
              <a:t>Экономия энергии и ресурсов </a:t>
            </a:r>
          </a:p>
          <a:p>
            <a:pPr defTabSz="873125"/>
            <a:r>
              <a:rPr lang="ru-RU" sz="1800" dirty="0"/>
              <a:t>10-30 раз. Исключен дренаж.</a:t>
            </a:r>
            <a:endParaRPr lang="ru-RU" sz="1400" dirty="0"/>
          </a:p>
        </p:txBody>
      </p:sp>
    </p:spTree>
  </p:cSld>
  <p:clrMapOvr>
    <a:masterClrMapping/>
  </p:clrMapOvr>
  <p:transition advTm="7609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303B0877-AB4D-4F2D-9B90-335B94469FA0}" type="slidenum">
              <a:rPr lang="ru-RU"/>
              <a:pPr/>
              <a:t>23</a:t>
            </a:fld>
            <a:endParaRPr lang="ru-RU"/>
          </a:p>
        </p:txBody>
      </p:sp>
      <p:pic>
        <p:nvPicPr>
          <p:cNvPr id="545797" name="Picture 5" descr="78_75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>
            <a:lum bright="-6000" contrast="12000"/>
          </a:blip>
          <a:srcRect t="16972"/>
          <a:stretch>
            <a:fillRect/>
          </a:stretch>
        </p:blipFill>
        <p:spPr>
          <a:xfrm>
            <a:off x="5004048" y="260648"/>
            <a:ext cx="3743325" cy="2824162"/>
          </a:xfrm>
          <a:noFill/>
          <a:ln/>
        </p:spPr>
      </p:pic>
      <p:pic>
        <p:nvPicPr>
          <p:cNvPr id="545798" name="Picture 6" descr="800px-GypStack"/>
          <p:cNvPicPr>
            <a:picLocks noChangeAspect="1" noChangeArrowheads="1"/>
          </p:cNvPicPr>
          <p:nvPr/>
        </p:nvPicPr>
        <p:blipFill>
          <a:blip r:embed="rId3" cstate="print">
            <a:lum contrast="-18000"/>
          </a:blip>
          <a:srcRect/>
          <a:stretch>
            <a:fillRect/>
          </a:stretch>
        </p:blipFill>
        <p:spPr bwMode="auto">
          <a:xfrm>
            <a:off x="503362" y="2449789"/>
            <a:ext cx="4392612" cy="2036210"/>
          </a:xfrm>
          <a:prstGeom prst="rect">
            <a:avLst/>
          </a:prstGeom>
          <a:noFill/>
        </p:spPr>
      </p:pic>
      <p:sp>
        <p:nvSpPr>
          <p:cNvPr id="545799" name="Rectangle 7"/>
          <p:cNvSpPr>
            <a:spLocks noChangeArrowheads="1"/>
          </p:cNvSpPr>
          <p:nvPr/>
        </p:nvSpPr>
        <p:spPr bwMode="auto">
          <a:xfrm>
            <a:off x="5651500" y="4221163"/>
            <a:ext cx="3097213" cy="1846262"/>
          </a:xfrm>
          <a:prstGeom prst="rect">
            <a:avLst/>
          </a:prstGeom>
          <a:solidFill>
            <a:srgbClr val="CCFF66">
              <a:alpha val="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 sz="700" dirty="0"/>
          </a:p>
          <a:p>
            <a:r>
              <a:rPr lang="ru-RU" sz="1800" dirty="0"/>
              <a:t>Этого недостаточно для опережающего </a:t>
            </a:r>
            <a:r>
              <a:rPr lang="ru-RU" sz="1800" dirty="0" smtClean="0"/>
              <a:t>развития.</a:t>
            </a:r>
            <a:endParaRPr lang="ru-RU" sz="1800" dirty="0"/>
          </a:p>
          <a:p>
            <a:endParaRPr lang="ru-RU" sz="1800" dirty="0"/>
          </a:p>
          <a:p>
            <a:r>
              <a:rPr lang="ru-RU" sz="1800" dirty="0"/>
              <a:t>Необходимо наращивание </a:t>
            </a:r>
            <a:r>
              <a:rPr lang="ru-RU" sz="1800" dirty="0" smtClean="0"/>
              <a:t>ресурсов.</a:t>
            </a:r>
            <a:endParaRPr lang="ru-RU" sz="1800" dirty="0"/>
          </a:p>
          <a:p>
            <a:endParaRPr lang="ru-RU" sz="1800" dirty="0"/>
          </a:p>
        </p:txBody>
      </p:sp>
      <p:sp>
        <p:nvSpPr>
          <p:cNvPr id="545800" name="Rectangle 8"/>
          <p:cNvSpPr>
            <a:spLocks noChangeArrowheads="1"/>
          </p:cNvSpPr>
          <p:nvPr/>
        </p:nvSpPr>
        <p:spPr bwMode="auto">
          <a:xfrm>
            <a:off x="5724525" y="3284538"/>
            <a:ext cx="3097213" cy="366712"/>
          </a:xfrm>
          <a:prstGeom prst="rect">
            <a:avLst/>
          </a:prstGeom>
          <a:solidFill>
            <a:srgbClr val="CCFF66">
              <a:alpha val="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800"/>
              <a:t>Белореченск </a:t>
            </a:r>
            <a:r>
              <a:rPr lang="ru-RU" sz="1800">
                <a:solidFill>
                  <a:srgbClr val="FF0000"/>
                </a:solidFill>
              </a:rPr>
              <a:t>С</a:t>
            </a:r>
            <a:r>
              <a:rPr lang="en-US" sz="1800">
                <a:solidFill>
                  <a:srgbClr val="FF0000"/>
                </a:solidFill>
              </a:rPr>
              <a:t>d 0</a:t>
            </a:r>
            <a:r>
              <a:rPr lang="ru-RU" sz="1800">
                <a:solidFill>
                  <a:srgbClr val="FF0000"/>
                </a:solidFill>
              </a:rPr>
              <a:t>,2 мг/кг</a:t>
            </a:r>
          </a:p>
        </p:txBody>
      </p:sp>
      <p:sp>
        <p:nvSpPr>
          <p:cNvPr id="545801" name="Rectangle 9"/>
          <p:cNvSpPr>
            <a:spLocks noChangeArrowheads="1"/>
          </p:cNvSpPr>
          <p:nvPr/>
        </p:nvSpPr>
        <p:spPr bwMode="auto">
          <a:xfrm>
            <a:off x="395288" y="4653136"/>
            <a:ext cx="4895850" cy="366712"/>
          </a:xfrm>
          <a:prstGeom prst="rect">
            <a:avLst/>
          </a:prstGeom>
          <a:solidFill>
            <a:srgbClr val="CCFF66">
              <a:alpha val="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800" dirty="0"/>
              <a:t>Флорида </a:t>
            </a:r>
            <a:r>
              <a:rPr lang="ru-RU" sz="1800" dirty="0">
                <a:solidFill>
                  <a:srgbClr val="FF0000"/>
                </a:solidFill>
              </a:rPr>
              <a:t>С</a:t>
            </a:r>
            <a:r>
              <a:rPr lang="en-US" sz="1800" dirty="0">
                <a:solidFill>
                  <a:srgbClr val="FF0000"/>
                </a:solidFill>
              </a:rPr>
              <a:t>d</a:t>
            </a:r>
            <a:r>
              <a:rPr lang="en-US" sz="1800" dirty="0"/>
              <a:t> </a:t>
            </a:r>
            <a:r>
              <a:rPr lang="ru-RU" sz="1800" dirty="0">
                <a:solidFill>
                  <a:srgbClr val="FF0000"/>
                </a:solidFill>
              </a:rPr>
              <a:t>47 мг/кг; </a:t>
            </a:r>
            <a:r>
              <a:rPr lang="ru-RU" sz="1800" dirty="0"/>
              <a:t>Науру </a:t>
            </a:r>
            <a:r>
              <a:rPr lang="ru-RU" sz="1800" dirty="0">
                <a:solidFill>
                  <a:srgbClr val="FF0000"/>
                </a:solidFill>
              </a:rPr>
              <a:t>С</a:t>
            </a:r>
            <a:r>
              <a:rPr lang="en-US" sz="1800" dirty="0">
                <a:solidFill>
                  <a:srgbClr val="FF0000"/>
                </a:solidFill>
              </a:rPr>
              <a:t>d</a:t>
            </a:r>
            <a:r>
              <a:rPr lang="en-US" sz="1800" dirty="0"/>
              <a:t> </a:t>
            </a:r>
            <a:r>
              <a:rPr lang="ru-RU" sz="1800" dirty="0">
                <a:solidFill>
                  <a:srgbClr val="FF0000"/>
                </a:solidFill>
              </a:rPr>
              <a:t>100 мг/кг</a:t>
            </a:r>
            <a:endParaRPr lang="ru-RU" sz="1800" dirty="0"/>
          </a:p>
        </p:txBody>
      </p:sp>
      <p:sp>
        <p:nvSpPr>
          <p:cNvPr id="545802" name="Rectangle 10"/>
          <p:cNvSpPr>
            <a:spLocks noChangeArrowheads="1"/>
          </p:cNvSpPr>
          <p:nvPr/>
        </p:nvSpPr>
        <p:spPr bwMode="auto">
          <a:xfrm>
            <a:off x="395288" y="1052513"/>
            <a:ext cx="4392612" cy="1308050"/>
          </a:xfrm>
          <a:prstGeom prst="rect">
            <a:avLst/>
          </a:prstGeom>
          <a:solidFill>
            <a:srgbClr val="CCFF66">
              <a:alpha val="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 sz="700" dirty="0"/>
          </a:p>
          <a:p>
            <a:r>
              <a:rPr lang="ru-RU" sz="1800" dirty="0"/>
              <a:t>Министерство природных ресурсов и экологии </a:t>
            </a:r>
            <a:r>
              <a:rPr lang="ru-RU" sz="1800" dirty="0" smtClean="0"/>
              <a:t>России:</a:t>
            </a:r>
            <a:endParaRPr lang="ru-RU" sz="1800" dirty="0"/>
          </a:p>
          <a:p>
            <a:r>
              <a:rPr lang="ru-RU" sz="1800" dirty="0" smtClean="0"/>
              <a:t>Только преодоление </a:t>
            </a:r>
            <a:r>
              <a:rPr lang="ru-RU" sz="1800" dirty="0"/>
              <a:t>прошлого экологического </a:t>
            </a:r>
            <a:r>
              <a:rPr lang="ru-RU" sz="1800" dirty="0" smtClean="0"/>
              <a:t>ущерба.</a:t>
            </a:r>
            <a:endParaRPr lang="ru-RU" sz="1800" dirty="0"/>
          </a:p>
        </p:txBody>
      </p:sp>
      <p:sp>
        <p:nvSpPr>
          <p:cNvPr id="545803" name="Rectangle 11"/>
          <p:cNvSpPr>
            <a:spLocks noChangeArrowheads="1"/>
          </p:cNvSpPr>
          <p:nvPr/>
        </p:nvSpPr>
        <p:spPr bwMode="auto">
          <a:xfrm>
            <a:off x="539750" y="549275"/>
            <a:ext cx="2232025" cy="369888"/>
          </a:xfrm>
          <a:prstGeom prst="rect">
            <a:avLst/>
          </a:prstGeom>
          <a:solidFill>
            <a:srgbClr val="CCFF66">
              <a:alpha val="69000"/>
            </a:srgbClr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lIns="87275" tIns="43637" rIns="87275" bIns="43637">
            <a:spAutoFit/>
          </a:bodyPr>
          <a:lstStyle/>
          <a:p>
            <a:pPr defTabSz="873125"/>
            <a:r>
              <a:rPr lang="ru-RU" sz="1800"/>
              <a:t>Рециклинг отходов</a:t>
            </a: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375663" y="5186985"/>
            <a:ext cx="4915475" cy="1031051"/>
          </a:xfrm>
          <a:prstGeom prst="rect">
            <a:avLst/>
          </a:prstGeom>
          <a:solidFill>
            <a:srgbClr val="CCFF66">
              <a:alpha val="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ru-RU" sz="700" dirty="0"/>
          </a:p>
          <a:p>
            <a:r>
              <a:rPr lang="ru-RU" sz="1800" dirty="0" smtClean="0"/>
              <a:t>Ситуация с другими отходами, включая разнообразные биологические отходы, аналогичная.</a:t>
            </a: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A04FC3C6-EA86-496D-BDA4-FA1BC27181AD}" type="slidenum">
              <a:rPr lang="ru-RU"/>
              <a:pPr/>
              <a:t>24</a:t>
            </a:fld>
            <a:endParaRPr lang="ru-RU"/>
          </a:p>
        </p:txBody>
      </p:sp>
      <p:pic>
        <p:nvPicPr>
          <p:cNvPr id="590850" name="Picture 2" descr="The Spittelau incineration plant in Vienna, Austria, designed by Friedensreich Hundertwass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8400" y="188913"/>
            <a:ext cx="4984750" cy="6524625"/>
          </a:xfrm>
          <a:prstGeom prst="rect">
            <a:avLst/>
          </a:prstGeom>
          <a:noFill/>
        </p:spPr>
      </p:pic>
      <p:sp>
        <p:nvSpPr>
          <p:cNvPr id="590851" name="Rectangle 3"/>
          <p:cNvSpPr>
            <a:spLocks noChangeArrowheads="1"/>
          </p:cNvSpPr>
          <p:nvPr/>
        </p:nvSpPr>
        <p:spPr bwMode="auto">
          <a:xfrm>
            <a:off x="683568" y="2564904"/>
            <a:ext cx="2232025" cy="2533650"/>
          </a:xfrm>
          <a:prstGeom prst="rect">
            <a:avLst/>
          </a:prstGeom>
          <a:solidFill>
            <a:srgbClr val="FFFF99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lIns="87275" tIns="43637" rIns="87275" bIns="43637">
            <a:spAutoFit/>
          </a:bodyPr>
          <a:lstStyle/>
          <a:p>
            <a:pPr defTabSz="873125"/>
            <a:r>
              <a:rPr lang="ru-RU" sz="2000" dirty="0" err="1"/>
              <a:t>Vienna</a:t>
            </a:r>
            <a:r>
              <a:rPr lang="ru-RU" sz="2000" dirty="0"/>
              <a:t> </a:t>
            </a:r>
            <a:endParaRPr lang="en-US" sz="2000" dirty="0"/>
          </a:p>
          <a:p>
            <a:pPr defTabSz="873125"/>
            <a:endParaRPr lang="en-US" sz="2000" dirty="0"/>
          </a:p>
          <a:p>
            <a:pPr defTabSz="873125"/>
            <a:r>
              <a:rPr lang="ru-RU" sz="2000" dirty="0" err="1"/>
              <a:t>The</a:t>
            </a:r>
            <a:r>
              <a:rPr lang="ru-RU" sz="2000" dirty="0"/>
              <a:t> </a:t>
            </a:r>
            <a:r>
              <a:rPr lang="ru-RU" sz="2000" dirty="0" err="1"/>
              <a:t>Spittelau</a:t>
            </a:r>
            <a:r>
              <a:rPr lang="ru-RU" sz="2000" dirty="0"/>
              <a:t> </a:t>
            </a:r>
            <a:r>
              <a:rPr lang="ru-RU" sz="2000" dirty="0" err="1"/>
              <a:t>incineration</a:t>
            </a:r>
            <a:r>
              <a:rPr lang="ru-RU" sz="2000" dirty="0"/>
              <a:t> </a:t>
            </a:r>
            <a:r>
              <a:rPr lang="ru-RU" sz="2000" dirty="0" err="1"/>
              <a:t>plant</a:t>
            </a:r>
            <a:r>
              <a:rPr lang="ru-RU" sz="2000" dirty="0"/>
              <a:t> </a:t>
            </a:r>
          </a:p>
          <a:p>
            <a:pPr defTabSz="873125"/>
            <a:endParaRPr lang="en-US" sz="2000" dirty="0"/>
          </a:p>
          <a:p>
            <a:pPr defTabSz="873125"/>
            <a:r>
              <a:rPr lang="en-US" sz="2000" dirty="0"/>
              <a:t>D</a:t>
            </a:r>
            <a:r>
              <a:rPr lang="ru-RU" sz="2000" dirty="0" err="1"/>
              <a:t>esign</a:t>
            </a:r>
            <a:r>
              <a:rPr lang="en-US" sz="2000" dirty="0"/>
              <a:t>:</a:t>
            </a:r>
            <a:r>
              <a:rPr lang="ru-RU" sz="2000" dirty="0"/>
              <a:t> </a:t>
            </a:r>
            <a:r>
              <a:rPr lang="ru-RU" sz="2000" dirty="0" err="1"/>
              <a:t>Friedensreich</a:t>
            </a:r>
            <a:r>
              <a:rPr lang="ru-RU" sz="2000" dirty="0"/>
              <a:t> </a:t>
            </a:r>
            <a:r>
              <a:rPr lang="ru-RU" sz="2000" dirty="0" err="1"/>
              <a:t>Hundertwasser</a:t>
            </a:r>
            <a:endParaRPr lang="ru-RU" sz="2000" dirty="0"/>
          </a:p>
        </p:txBody>
      </p:sp>
      <p:sp>
        <p:nvSpPr>
          <p:cNvPr id="590852" name="Rectangle 4"/>
          <p:cNvSpPr>
            <a:spLocks noChangeArrowheads="1"/>
          </p:cNvSpPr>
          <p:nvPr/>
        </p:nvSpPr>
        <p:spPr bwMode="auto">
          <a:xfrm>
            <a:off x="611560" y="332656"/>
            <a:ext cx="2736304" cy="1934786"/>
          </a:xfrm>
          <a:prstGeom prst="rect">
            <a:avLst/>
          </a:prstGeom>
          <a:solidFill>
            <a:srgbClr val="FFFF99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square" lIns="87275" tIns="43637" rIns="87275" bIns="43637">
            <a:spAutoFit/>
          </a:bodyPr>
          <a:lstStyle/>
          <a:p>
            <a:pPr defTabSz="873125"/>
            <a:r>
              <a:rPr lang="ru-RU" sz="2000" dirty="0" err="1" smtClean="0"/>
              <a:t>Инсинерация</a:t>
            </a:r>
            <a:endParaRPr lang="ru-RU" sz="2000" dirty="0" smtClean="0"/>
          </a:p>
          <a:p>
            <a:pPr defTabSz="873125"/>
            <a:endParaRPr lang="ru-RU" sz="2000" dirty="0" smtClean="0"/>
          </a:p>
          <a:p>
            <a:pPr defTabSz="873125"/>
            <a:r>
              <a:rPr lang="ru-RU" sz="2000" dirty="0" smtClean="0"/>
              <a:t>Опасные выбросы в атмосферу.</a:t>
            </a:r>
          </a:p>
          <a:p>
            <a:pPr defTabSz="873125"/>
            <a:r>
              <a:rPr lang="ru-RU" sz="2000" dirty="0" err="1" smtClean="0"/>
              <a:t>Неутилизируемый</a:t>
            </a:r>
            <a:r>
              <a:rPr lang="ru-RU" sz="2000" dirty="0" smtClean="0"/>
              <a:t> </a:t>
            </a:r>
            <a:r>
              <a:rPr lang="ru-RU" sz="2000" dirty="0" smtClean="0"/>
              <a:t>твёрдый продукт.</a:t>
            </a:r>
            <a:endParaRPr lang="ru-RU" sz="2000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683568" y="5373216"/>
            <a:ext cx="2232025" cy="1009650"/>
          </a:xfrm>
          <a:prstGeom prst="rect">
            <a:avLst/>
          </a:prstGeom>
          <a:solidFill>
            <a:srgbClr val="FFFF99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lIns="87275" tIns="43637" rIns="87275" bIns="43637">
            <a:spAutoFit/>
          </a:bodyPr>
          <a:lstStyle/>
          <a:p>
            <a:pPr defTabSz="873125"/>
            <a:r>
              <a:rPr lang="en-US" sz="2000" i="1" dirty="0">
                <a:solidFill>
                  <a:srgbClr val="FF0000"/>
                </a:solidFill>
              </a:rPr>
              <a:t>HITACHI, Ltd</a:t>
            </a:r>
            <a:r>
              <a:rPr lang="ru-RU" sz="2000" i="1" dirty="0">
                <a:solidFill>
                  <a:srgbClr val="FF0000"/>
                </a:solidFill>
              </a:rPr>
              <a:t> – </a:t>
            </a:r>
          </a:p>
          <a:p>
            <a:pPr defTabSz="873125"/>
            <a:r>
              <a:rPr lang="ru-RU" sz="2000" i="1" dirty="0">
                <a:solidFill>
                  <a:srgbClr val="FF0000"/>
                </a:solidFill>
              </a:rPr>
              <a:t>для Московской области</a:t>
            </a:r>
          </a:p>
        </p:txBody>
      </p:sp>
    </p:spTree>
  </p:cSld>
  <p:clrMapOvr>
    <a:masterClrMapping/>
  </p:clrMapOvr>
  <p:transition advTm="6422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446AC93B-4501-4F85-8B15-73410529F0D8}" type="slidenum">
              <a:rPr lang="ru-RU"/>
              <a:pPr/>
              <a:t>25</a:t>
            </a:fld>
            <a:endParaRPr lang="ru-RU"/>
          </a:p>
        </p:txBody>
      </p:sp>
      <p:pic>
        <p:nvPicPr>
          <p:cNvPr id="591874" name="Picture 2" descr="метантенк MWM Мангейм Очистная станция Вайнхайм www"/>
          <p:cNvPicPr>
            <a:picLocks noChangeAspect="1" noChangeArrowheads="1"/>
          </p:cNvPicPr>
          <p:nvPr/>
        </p:nvPicPr>
        <p:blipFill>
          <a:blip r:embed="rId2" cstate="print">
            <a:lum bright="6000"/>
          </a:blip>
          <a:srcRect r="-84" b="36473"/>
          <a:stretch>
            <a:fillRect/>
          </a:stretch>
        </p:blipFill>
        <p:spPr bwMode="auto">
          <a:xfrm>
            <a:off x="395288" y="260350"/>
            <a:ext cx="8353425" cy="6297613"/>
          </a:xfrm>
          <a:prstGeom prst="rect">
            <a:avLst/>
          </a:prstGeom>
          <a:noFill/>
        </p:spPr>
      </p:pic>
      <p:sp>
        <p:nvSpPr>
          <p:cNvPr id="591875" name="Rectangle 3"/>
          <p:cNvSpPr>
            <a:spLocks noChangeArrowheads="1"/>
          </p:cNvSpPr>
          <p:nvPr/>
        </p:nvSpPr>
        <p:spPr bwMode="auto">
          <a:xfrm>
            <a:off x="5219700" y="404813"/>
            <a:ext cx="3384550" cy="584200"/>
          </a:xfrm>
          <a:prstGeom prst="rect">
            <a:avLst/>
          </a:prstGeom>
          <a:solidFill>
            <a:srgbClr val="FFFF99">
              <a:alpha val="0"/>
            </a:srgbClr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lIns="87275" tIns="43637" rIns="87275" bIns="43637">
            <a:spAutoFit/>
          </a:bodyPr>
          <a:lstStyle/>
          <a:p>
            <a:pPr defTabSz="873125"/>
            <a:r>
              <a:rPr lang="ru-RU" sz="1600"/>
              <a:t>MWM Мангейм www.mwm.com.ru</a:t>
            </a:r>
          </a:p>
          <a:p>
            <a:pPr defTabSz="873125"/>
            <a:r>
              <a:rPr lang="ru-RU" sz="1600"/>
              <a:t>Очистная станция Вайнхайм</a:t>
            </a:r>
          </a:p>
        </p:txBody>
      </p:sp>
      <p:sp>
        <p:nvSpPr>
          <p:cNvPr id="591876" name="Rectangle 4"/>
          <p:cNvSpPr>
            <a:spLocks noChangeArrowheads="1"/>
          </p:cNvSpPr>
          <p:nvPr/>
        </p:nvSpPr>
        <p:spPr bwMode="auto">
          <a:xfrm>
            <a:off x="5580063" y="1052513"/>
            <a:ext cx="3097212" cy="580569"/>
          </a:xfrm>
          <a:prstGeom prst="rect">
            <a:avLst/>
          </a:prstGeom>
          <a:solidFill>
            <a:srgbClr val="FFFF99">
              <a:alpha val="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lIns="87275" tIns="43637" rIns="87275" bIns="43637">
            <a:spAutoFit/>
          </a:bodyPr>
          <a:lstStyle/>
          <a:p>
            <a:pPr defTabSz="873125"/>
            <a:r>
              <a:rPr lang="ru-RU" sz="1600" dirty="0"/>
              <a:t>Пар, кавитация, </a:t>
            </a:r>
            <a:r>
              <a:rPr lang="ru-RU" sz="1600" dirty="0" smtClean="0"/>
              <a:t>ферментация</a:t>
            </a:r>
          </a:p>
          <a:p>
            <a:pPr defTabSz="873125"/>
            <a:r>
              <a:rPr lang="ru-RU" sz="1600" dirty="0" smtClean="0"/>
              <a:t>Отход 50%</a:t>
            </a:r>
            <a:endParaRPr lang="ru-RU" sz="1600" dirty="0"/>
          </a:p>
        </p:txBody>
      </p:sp>
    </p:spTree>
  </p:cSld>
  <p:clrMapOvr>
    <a:masterClrMapping/>
  </p:clrMapOvr>
  <p:transition advTm="6422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EC0970EB-0394-48D5-A3A1-1DB48091CF3B}" type="slidenum">
              <a:rPr lang="ru-RU"/>
              <a:pPr/>
              <a:t>26</a:t>
            </a:fld>
            <a:endParaRPr lang="ru-RU"/>
          </a:p>
        </p:txBody>
      </p:sp>
      <p:pic>
        <p:nvPicPr>
          <p:cNvPr id="592898" name="Picture 2" descr="ABONO abono"/>
          <p:cNvPicPr>
            <a:picLocks noChangeAspect="1" noChangeArrowheads="1"/>
          </p:cNvPicPr>
          <p:nvPr/>
        </p:nvPicPr>
        <p:blipFill>
          <a:blip r:embed="rId2" cstate="print"/>
          <a:srcRect r="-84" b="54771"/>
          <a:stretch>
            <a:fillRect/>
          </a:stretch>
        </p:blipFill>
        <p:spPr bwMode="auto">
          <a:xfrm>
            <a:off x="250825" y="3357563"/>
            <a:ext cx="6049963" cy="3248025"/>
          </a:xfrm>
          <a:prstGeom prst="rect">
            <a:avLst/>
          </a:prstGeom>
          <a:noFill/>
        </p:spPr>
      </p:pic>
      <p:pic>
        <p:nvPicPr>
          <p:cNvPr id="592899" name="Picture 3" descr="ABONO photo"/>
          <p:cNvPicPr>
            <a:picLocks noChangeAspect="1" noChangeArrowheads="1"/>
          </p:cNvPicPr>
          <p:nvPr/>
        </p:nvPicPr>
        <p:blipFill>
          <a:blip r:embed="rId3" cstate="print"/>
          <a:srcRect r="-84" b="49211"/>
          <a:stretch>
            <a:fillRect/>
          </a:stretch>
        </p:blipFill>
        <p:spPr bwMode="auto">
          <a:xfrm>
            <a:off x="4211638" y="404813"/>
            <a:ext cx="4530725" cy="2730500"/>
          </a:xfrm>
          <a:prstGeom prst="rect">
            <a:avLst/>
          </a:prstGeom>
          <a:noFill/>
        </p:spPr>
      </p:pic>
      <p:sp>
        <p:nvSpPr>
          <p:cNvPr id="592900" name="Rectangle 4"/>
          <p:cNvSpPr>
            <a:spLocks noChangeArrowheads="1"/>
          </p:cNvSpPr>
          <p:nvPr/>
        </p:nvSpPr>
        <p:spPr bwMode="auto">
          <a:xfrm>
            <a:off x="468313" y="404813"/>
            <a:ext cx="3167062" cy="2242562"/>
          </a:xfrm>
          <a:prstGeom prst="rect">
            <a:avLst/>
          </a:prstGeom>
          <a:solidFill>
            <a:srgbClr val="FFFF99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lIns="87275" tIns="43637" rIns="87275" bIns="43637">
            <a:spAutoFit/>
          </a:bodyPr>
          <a:lstStyle/>
          <a:p>
            <a:pPr defTabSz="873125"/>
            <a:r>
              <a:rPr lang="ru-RU" sz="2000" dirty="0"/>
              <a:t>Аэробное компостирование: </a:t>
            </a:r>
          </a:p>
          <a:p>
            <a:pPr defTabSz="873125"/>
            <a:r>
              <a:rPr lang="ru-RU" sz="2000" dirty="0" err="1"/>
              <a:t>мезофильные</a:t>
            </a:r>
            <a:r>
              <a:rPr lang="ru-RU" sz="2000" dirty="0"/>
              <a:t> микробы </a:t>
            </a:r>
          </a:p>
          <a:p>
            <a:pPr defTabSz="873125"/>
            <a:r>
              <a:rPr lang="ru-RU" sz="2000" dirty="0"/>
              <a:t>15–35 °С; </a:t>
            </a:r>
          </a:p>
          <a:p>
            <a:pPr defTabSz="873125"/>
            <a:r>
              <a:rPr lang="ru-RU" sz="2000" dirty="0"/>
              <a:t>термофильные микробы 45–65 °С</a:t>
            </a:r>
            <a:r>
              <a:rPr lang="ru-RU" sz="2000" dirty="0" smtClean="0"/>
              <a:t>.</a:t>
            </a:r>
          </a:p>
          <a:p>
            <a:pPr defTabSz="873125"/>
            <a:r>
              <a:rPr lang="ru-RU" sz="2000" dirty="0" smtClean="0"/>
              <a:t>Выделение газа.</a:t>
            </a:r>
            <a:endParaRPr lang="ru-RU" sz="1600" dirty="0"/>
          </a:p>
        </p:txBody>
      </p:sp>
      <p:sp>
        <p:nvSpPr>
          <p:cNvPr id="592901" name="Rectangle 5"/>
          <p:cNvSpPr>
            <a:spLocks noChangeArrowheads="1"/>
          </p:cNvSpPr>
          <p:nvPr/>
        </p:nvSpPr>
        <p:spPr bwMode="auto">
          <a:xfrm>
            <a:off x="467544" y="2780928"/>
            <a:ext cx="2089150" cy="339725"/>
          </a:xfrm>
          <a:prstGeom prst="rect">
            <a:avLst/>
          </a:prstGeom>
          <a:solidFill>
            <a:srgbClr val="FFFF99">
              <a:alpha val="0"/>
            </a:srgbClr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lIns="87275" tIns="43637" rIns="87275" bIns="43637">
            <a:spAutoFit/>
          </a:bodyPr>
          <a:lstStyle/>
          <a:p>
            <a:pPr defTabSz="873125"/>
            <a:r>
              <a:rPr lang="ru-RU" sz="1600" i="1">
                <a:hlinkClick r:id="rId4"/>
              </a:rPr>
              <a:t>http://www.abono.ru/</a:t>
            </a:r>
            <a:r>
              <a:rPr lang="ru-RU" sz="1600"/>
              <a:t> </a:t>
            </a:r>
          </a:p>
        </p:txBody>
      </p:sp>
      <p:sp>
        <p:nvSpPr>
          <p:cNvPr id="592902" name="Rectangle 6"/>
          <p:cNvSpPr>
            <a:spLocks noChangeArrowheads="1"/>
          </p:cNvSpPr>
          <p:nvPr/>
        </p:nvSpPr>
        <p:spPr bwMode="auto">
          <a:xfrm>
            <a:off x="6516688" y="3429000"/>
            <a:ext cx="2233612" cy="2566988"/>
          </a:xfrm>
          <a:prstGeom prst="rect">
            <a:avLst/>
          </a:prstGeom>
          <a:solidFill>
            <a:srgbClr val="FFFF99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lIns="87275" tIns="43637" rIns="87275" bIns="43637">
            <a:spAutoFit/>
          </a:bodyPr>
          <a:lstStyle/>
          <a:p>
            <a:pPr defTabSz="873125"/>
            <a:r>
              <a:rPr lang="ru-RU" sz="1800"/>
              <a:t>Проект «Балтика»</a:t>
            </a:r>
          </a:p>
          <a:p>
            <a:pPr defTabSz="873125"/>
            <a:r>
              <a:rPr lang="ru-RU" sz="1800" i="1">
                <a:hlinkClick r:id="rId5"/>
              </a:rPr>
              <a:t>www.eco.sznii.ru/booklet.pdf</a:t>
            </a:r>
            <a:r>
              <a:rPr lang="ru-RU" sz="1800" i="1"/>
              <a:t> </a:t>
            </a:r>
            <a:r>
              <a:rPr lang="ru-RU" sz="1800"/>
              <a:t> Балтийское море загрязнено, поэтому надо:</a:t>
            </a:r>
          </a:p>
          <a:p>
            <a:pPr defTabSz="873125"/>
            <a:r>
              <a:rPr lang="ru-RU" sz="1800">
                <a:solidFill>
                  <a:srgbClr val="FF0000"/>
                </a:solidFill>
              </a:rPr>
              <a:t>«Перемешивать навоз с землей бульдозерами»</a:t>
            </a:r>
          </a:p>
        </p:txBody>
      </p:sp>
    </p:spTree>
  </p:cSld>
  <p:clrMapOvr>
    <a:masterClrMapping/>
  </p:clrMapOvr>
  <p:transition advTm="6422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74202509-DAAB-40F9-9C27-C16636AAAC5B}" type="slidenum">
              <a:rPr lang="ru-RU"/>
              <a:pPr/>
              <a:t>27</a:t>
            </a:fld>
            <a:endParaRPr lang="ru-RU"/>
          </a:p>
        </p:txBody>
      </p:sp>
      <p:pic>
        <p:nvPicPr>
          <p:cNvPr id="547842" name="Picture 2" descr="Декантерная центрифуга www"/>
          <p:cNvPicPr>
            <a:picLocks noChangeAspect="1" noChangeArrowheads="1"/>
          </p:cNvPicPr>
          <p:nvPr/>
        </p:nvPicPr>
        <p:blipFill>
          <a:blip r:embed="rId2" cstate="print">
            <a:lum bright="-6000" contrast="6000"/>
          </a:blip>
          <a:srcRect l="310" t="1456" r="7881" b="66719"/>
          <a:stretch>
            <a:fillRect/>
          </a:stretch>
        </p:blipFill>
        <p:spPr bwMode="auto">
          <a:xfrm>
            <a:off x="0" y="404813"/>
            <a:ext cx="8785225" cy="4133850"/>
          </a:xfrm>
          <a:prstGeom prst="rect">
            <a:avLst/>
          </a:prstGeom>
          <a:noFill/>
        </p:spPr>
      </p:pic>
      <p:sp>
        <p:nvSpPr>
          <p:cNvPr id="547843" name="Rectangle 3"/>
          <p:cNvSpPr>
            <a:spLocks noChangeArrowheads="1"/>
          </p:cNvSpPr>
          <p:nvPr/>
        </p:nvSpPr>
        <p:spPr bwMode="auto">
          <a:xfrm>
            <a:off x="395288" y="4581525"/>
            <a:ext cx="4105275" cy="354013"/>
          </a:xfrm>
          <a:prstGeom prst="rect">
            <a:avLst/>
          </a:prstGeom>
          <a:solidFill>
            <a:srgbClr val="FFFF99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lIns="87275" tIns="43637" rIns="87275" bIns="43637">
            <a:spAutoFit/>
          </a:bodyPr>
          <a:lstStyle/>
          <a:p>
            <a:pPr defTabSz="873125"/>
            <a:r>
              <a:rPr lang="ru-RU" sz="1700" dirty="0"/>
              <a:t>Вариант – вакуумное отделение </a:t>
            </a:r>
            <a:r>
              <a:rPr lang="ru-RU" sz="1700" dirty="0" smtClean="0"/>
              <a:t>воды. </a:t>
            </a:r>
            <a:endParaRPr lang="ru-RU" sz="1700" dirty="0"/>
          </a:p>
        </p:txBody>
      </p:sp>
      <p:sp>
        <p:nvSpPr>
          <p:cNvPr id="547844" name="Rectangle 4"/>
          <p:cNvSpPr>
            <a:spLocks noChangeArrowheads="1"/>
          </p:cNvSpPr>
          <p:nvPr/>
        </p:nvSpPr>
        <p:spPr bwMode="auto">
          <a:xfrm>
            <a:off x="395288" y="5445125"/>
            <a:ext cx="8209160" cy="457458"/>
          </a:xfrm>
          <a:prstGeom prst="rect">
            <a:avLst/>
          </a:prstGeom>
          <a:solidFill>
            <a:srgbClr val="FFFF99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square" lIns="87275" tIns="43637" rIns="87275" bIns="43637">
            <a:spAutoFit/>
          </a:bodyPr>
          <a:lstStyle/>
          <a:p>
            <a:pPr defTabSz="873125"/>
            <a:r>
              <a:rPr lang="ru-RU" sz="1700" dirty="0"/>
              <a:t>Брикетирование твердой </a:t>
            </a:r>
            <a:r>
              <a:rPr lang="ru-RU" sz="1700" dirty="0" smtClean="0"/>
              <a:t>фракции с </a:t>
            </a:r>
            <a:r>
              <a:rPr lang="ru-RU" sz="2400" dirty="0" smtClean="0">
                <a:solidFill>
                  <a:srgbClr val="FF0000"/>
                </a:solidFill>
              </a:rPr>
              <a:t>последующим захоронением.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547845" name="Rectangle 5"/>
          <p:cNvSpPr>
            <a:spLocks noChangeArrowheads="1"/>
          </p:cNvSpPr>
          <p:nvPr/>
        </p:nvSpPr>
        <p:spPr bwMode="auto">
          <a:xfrm>
            <a:off x="2339975" y="6092825"/>
            <a:ext cx="6408738" cy="369888"/>
          </a:xfrm>
          <a:prstGeom prst="rect">
            <a:avLst/>
          </a:prstGeom>
          <a:solidFill>
            <a:srgbClr val="FFFF99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lIns="87275" tIns="43637" rIns="87275" bIns="43637">
            <a:spAutoFit/>
          </a:bodyPr>
          <a:lstStyle/>
          <a:p>
            <a:pPr defTabSz="873125"/>
            <a:r>
              <a:rPr lang="ru-RU" sz="1800"/>
              <a:t>Рио-де-Жанейро, Европа, Австралия, Дубай, Калифорния </a:t>
            </a:r>
          </a:p>
        </p:txBody>
      </p:sp>
      <p:sp>
        <p:nvSpPr>
          <p:cNvPr id="547846" name="Rectangle 6"/>
          <p:cNvSpPr>
            <a:spLocks noChangeArrowheads="1"/>
          </p:cNvSpPr>
          <p:nvPr/>
        </p:nvSpPr>
        <p:spPr bwMode="auto">
          <a:xfrm>
            <a:off x="5867400" y="260350"/>
            <a:ext cx="2952750" cy="614363"/>
          </a:xfrm>
          <a:prstGeom prst="rect">
            <a:avLst/>
          </a:prstGeom>
          <a:solidFill>
            <a:srgbClr val="FFFF99">
              <a:alpha val="0"/>
            </a:srgbClr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lIns="87275" tIns="43637" rIns="87275" bIns="43637">
            <a:spAutoFit/>
          </a:bodyPr>
          <a:lstStyle/>
          <a:p>
            <a:pPr defTabSz="873125"/>
            <a:r>
              <a:rPr lang="ru-RU" sz="1800"/>
              <a:t>Декантерная центрифуга</a:t>
            </a:r>
            <a:r>
              <a:rPr lang="ru-RU" sz="1700"/>
              <a:t> </a:t>
            </a:r>
          </a:p>
          <a:p>
            <a:pPr algn="r" defTabSz="873125"/>
            <a:r>
              <a:rPr lang="ru-RU" sz="1600" i="1">
                <a:solidFill>
                  <a:schemeClr val="hlink"/>
                </a:solidFill>
              </a:rPr>
              <a:t>www.biostock.ru</a:t>
            </a:r>
          </a:p>
        </p:txBody>
      </p:sp>
      <p:sp>
        <p:nvSpPr>
          <p:cNvPr id="547847" name="Rectangle 7"/>
          <p:cNvSpPr>
            <a:spLocks noChangeArrowheads="1"/>
          </p:cNvSpPr>
          <p:nvPr/>
        </p:nvSpPr>
        <p:spPr bwMode="auto">
          <a:xfrm>
            <a:off x="395288" y="5013325"/>
            <a:ext cx="7705104" cy="349736"/>
          </a:xfrm>
          <a:prstGeom prst="rect">
            <a:avLst/>
          </a:prstGeom>
          <a:solidFill>
            <a:srgbClr val="FFFF99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square" lIns="87275" tIns="43637" rIns="87275" bIns="43637">
            <a:spAutoFit/>
          </a:bodyPr>
          <a:lstStyle/>
          <a:p>
            <a:pPr defTabSz="873125"/>
            <a:r>
              <a:rPr lang="ru-RU" sz="1700" dirty="0"/>
              <a:t>Очистка воды и повторное использование воды (</a:t>
            </a:r>
            <a:r>
              <a:rPr lang="ru-RU" sz="1700" i="1" dirty="0">
                <a:solidFill>
                  <a:srgbClr val="FF0000"/>
                </a:solidFill>
              </a:rPr>
              <a:t>Билл Гейтс это пьёт</a:t>
            </a:r>
            <a:r>
              <a:rPr lang="ru-RU" sz="1700" dirty="0" smtClean="0"/>
              <a:t>).</a:t>
            </a:r>
            <a:endParaRPr lang="ru-RU" sz="1700" dirty="0"/>
          </a:p>
        </p:txBody>
      </p:sp>
    </p:spTree>
  </p:cSld>
  <p:clrMapOvr>
    <a:masterClrMapping/>
  </p:clrMapOvr>
  <p:transition advTm="6422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3E0CF01A-4A9D-4C89-B7C8-A3F3797889BD}" type="slidenum">
              <a:rPr lang="ru-RU"/>
              <a:pPr/>
              <a:t>28</a:t>
            </a:fld>
            <a:endParaRPr lang="ru-RU"/>
          </a:p>
        </p:txBody>
      </p:sp>
      <p:pic>
        <p:nvPicPr>
          <p:cNvPr id="595970" name="Picture 2" descr="фреза с вертикальным вало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9338" y="404813"/>
            <a:ext cx="3744912" cy="2995612"/>
          </a:xfrm>
          <a:prstGeom prst="rect">
            <a:avLst/>
          </a:prstGeom>
          <a:noFill/>
        </p:spPr>
      </p:pic>
      <p:pic>
        <p:nvPicPr>
          <p:cNvPr id="595971" name="Picture 3" descr="фреза с вертикальным валом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9338" y="3573463"/>
            <a:ext cx="3744912" cy="2997200"/>
          </a:xfrm>
          <a:prstGeom prst="rect">
            <a:avLst/>
          </a:prstGeom>
          <a:noFill/>
        </p:spPr>
      </p:pic>
      <p:pic>
        <p:nvPicPr>
          <p:cNvPr id="595972" name="Picture 4" descr="biochar"/>
          <p:cNvPicPr>
            <a:picLocks noChangeAspect="1" noChangeArrowheads="1"/>
          </p:cNvPicPr>
          <p:nvPr/>
        </p:nvPicPr>
        <p:blipFill>
          <a:blip r:embed="rId4" cstate="print"/>
          <a:srcRect l="4128" t="12549" r="9636" b="7715"/>
          <a:stretch>
            <a:fillRect/>
          </a:stretch>
        </p:blipFill>
        <p:spPr bwMode="auto">
          <a:xfrm>
            <a:off x="395288" y="404813"/>
            <a:ext cx="3960812" cy="2928937"/>
          </a:xfrm>
          <a:prstGeom prst="rect">
            <a:avLst/>
          </a:prstGeom>
          <a:noFill/>
        </p:spPr>
      </p:pic>
      <p:pic>
        <p:nvPicPr>
          <p:cNvPr id="595973" name="Picture 5" descr="subsoil manuring 11"/>
          <p:cNvPicPr>
            <a:picLocks noChangeAspect="1" noChangeArrowheads="1"/>
          </p:cNvPicPr>
          <p:nvPr/>
        </p:nvPicPr>
        <p:blipFill>
          <a:blip r:embed="rId5" cstate="print"/>
          <a:srcRect b="9985"/>
          <a:stretch>
            <a:fillRect/>
          </a:stretch>
        </p:blipFill>
        <p:spPr bwMode="auto">
          <a:xfrm>
            <a:off x="395288" y="3573463"/>
            <a:ext cx="4051300" cy="3005137"/>
          </a:xfrm>
          <a:prstGeom prst="rect">
            <a:avLst/>
          </a:prstGeom>
          <a:noFill/>
        </p:spPr>
      </p:pic>
      <p:sp>
        <p:nvSpPr>
          <p:cNvPr id="595974" name="Rectangle 6"/>
          <p:cNvSpPr>
            <a:spLocks noChangeArrowheads="1"/>
          </p:cNvSpPr>
          <p:nvPr/>
        </p:nvSpPr>
        <p:spPr bwMode="auto">
          <a:xfrm>
            <a:off x="395288" y="2636838"/>
            <a:ext cx="3960812" cy="919123"/>
          </a:xfrm>
          <a:prstGeom prst="rect">
            <a:avLst/>
          </a:prstGeom>
          <a:solidFill>
            <a:srgbClr val="FFFF99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lIns="87275" tIns="43637" rIns="87275" bIns="43637">
            <a:spAutoFit/>
          </a:bodyPr>
          <a:lstStyle/>
          <a:p>
            <a:pPr defTabSz="873125"/>
            <a:r>
              <a:rPr lang="ru-RU" sz="1800" i="1" dirty="0" smtClean="0"/>
              <a:t>Захоронение </a:t>
            </a:r>
            <a:r>
              <a:rPr lang="ru-RU" sz="1800" i="1" dirty="0" err="1" smtClean="0"/>
              <a:t>биочара</a:t>
            </a:r>
            <a:r>
              <a:rPr lang="ru-RU" sz="1800" i="1" dirty="0" smtClean="0"/>
              <a:t> – опасный секвестр углерода из биосферы</a:t>
            </a:r>
          </a:p>
          <a:p>
            <a:pPr defTabSz="873125"/>
            <a:r>
              <a:rPr lang="ru-RU" sz="1800" i="1" dirty="0" err="1" smtClean="0"/>
              <a:t>South</a:t>
            </a:r>
            <a:r>
              <a:rPr lang="ru-RU" sz="1800" i="1" dirty="0" smtClean="0"/>
              <a:t> </a:t>
            </a:r>
            <a:r>
              <a:rPr lang="ru-RU" sz="1800" i="1" dirty="0" err="1"/>
              <a:t>West</a:t>
            </a:r>
            <a:r>
              <a:rPr lang="ru-RU" sz="1800" i="1" dirty="0"/>
              <a:t> </a:t>
            </a:r>
            <a:r>
              <a:rPr lang="ru-RU" sz="1800" i="1" dirty="0" err="1"/>
              <a:t>Vic</a:t>
            </a:r>
            <a:r>
              <a:rPr lang="ru-RU" sz="18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7E0416AE-302D-4B3A-9A90-0ABCA02D08FB}" type="slidenum">
              <a:rPr lang="ru-RU"/>
              <a:pPr/>
              <a:t>29</a:t>
            </a:fld>
            <a:endParaRPr lang="ru-RU"/>
          </a:p>
        </p:txBody>
      </p:sp>
      <p:pic>
        <p:nvPicPr>
          <p:cNvPr id="6" name="Рисунок 5" descr="C:\c old\IОEООE~2\Temporary\Kalinitchj\biogas\biogas fig 1.gif"/>
          <p:cNvPicPr>
            <a:picLocks noChangeAspect="1"/>
          </p:cNvPicPr>
          <p:nvPr/>
        </p:nvPicPr>
        <p:blipFill>
          <a:blip r:embed="rId3" cstate="print"/>
          <a:srcRect l="7778" t="2468" r="60248" b="69563"/>
          <a:stretch>
            <a:fillRect/>
          </a:stretch>
        </p:blipFill>
        <p:spPr bwMode="auto">
          <a:xfrm>
            <a:off x="467544" y="908720"/>
            <a:ext cx="3918088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c old\IОEООE~2\Temporary\Kalinitchj\biogas\biogas fig 2.gif"/>
          <p:cNvPicPr>
            <a:picLocks noChangeAspect="1"/>
          </p:cNvPicPr>
          <p:nvPr/>
        </p:nvPicPr>
        <p:blipFill>
          <a:blip r:embed="rId4" cstate="print"/>
          <a:srcRect l="4326" t="2469" r="60204" b="69550"/>
          <a:stretch>
            <a:fillRect/>
          </a:stretch>
        </p:blipFill>
        <p:spPr bwMode="auto">
          <a:xfrm>
            <a:off x="4644008" y="908720"/>
            <a:ext cx="4163757" cy="3452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251520" y="4437112"/>
            <a:ext cx="8497069" cy="2062103"/>
          </a:xfrm>
          <a:prstGeom prst="rect">
            <a:avLst/>
          </a:prstGeom>
          <a:solidFill>
            <a:srgbClr val="FF99CC">
              <a:alpha val="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600" dirty="0" smtClean="0"/>
              <a:t>Накопитель 1, газификатор 2, приемник побочного продукта 3, охладитель газа 4, охладитель побочного продукта 5, очиститель газа 6, источник орошения 7, буфер </a:t>
            </a:r>
            <a:r>
              <a:rPr lang="ru-RU" sz="1600" dirty="0" err="1" smtClean="0"/>
              <a:t>биочара</a:t>
            </a:r>
            <a:r>
              <a:rPr lang="ru-RU" sz="1600" dirty="0" smtClean="0"/>
              <a:t> 8, линия герметичной фасовки 9, транспортная система 10, система утилизации 11,</a:t>
            </a:r>
            <a:r>
              <a:rPr lang="en-US" sz="1600" dirty="0" smtClean="0"/>
              <a:t> </a:t>
            </a:r>
            <a:r>
              <a:rPr lang="ru-RU" sz="1600" dirty="0" smtClean="0"/>
              <a:t>приемник золы уноса 27, буфер золы уноса 28, буфер газа 29.</a:t>
            </a:r>
            <a:endParaRPr lang="en-US" sz="1600" dirty="0" smtClean="0"/>
          </a:p>
          <a:p>
            <a:r>
              <a:rPr lang="ru-RU" sz="1600" dirty="0" smtClean="0"/>
              <a:t>Система утилизации 11: рама 12, редуктор 13, ведущая шестерня 14, кронштейн 15, роторный </a:t>
            </a:r>
            <a:r>
              <a:rPr lang="ru-RU" sz="1600" dirty="0" err="1" smtClean="0"/>
              <a:t>щелерез</a:t>
            </a:r>
            <a:r>
              <a:rPr lang="ru-RU" sz="1600" dirty="0" smtClean="0"/>
              <a:t> 16, диск 17 с кольцевой </a:t>
            </a:r>
            <a:r>
              <a:rPr lang="ru-RU" sz="1600" dirty="0" err="1" smtClean="0"/>
              <a:t>щелерезом</a:t>
            </a:r>
            <a:r>
              <a:rPr lang="ru-RU" sz="1600" dirty="0" smtClean="0"/>
              <a:t> 18, ведомая шестерня 19, внутрипочвенный фрезерный рабочий орган 20, каналы 21, 22, дисковый объемный дозатор 23, блок герметичного присоединения тары 24, клапан 25, ресивер воздуха 26</a:t>
            </a:r>
            <a:r>
              <a:rPr lang="en-US" sz="1600" dirty="0" smtClean="0"/>
              <a:t>.</a:t>
            </a:r>
            <a:endParaRPr lang="en-US" sz="1600" dirty="0"/>
          </a:p>
        </p:txBody>
      </p:sp>
      <p:sp>
        <p:nvSpPr>
          <p:cNvPr id="484358" name="Заголовок 1"/>
          <p:cNvSpPr>
            <a:spLocks/>
          </p:cNvSpPr>
          <p:nvPr/>
        </p:nvSpPr>
        <p:spPr bwMode="auto">
          <a:xfrm>
            <a:off x="467544" y="188640"/>
            <a:ext cx="720080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400" dirty="0" smtClean="0"/>
              <a:t>Комплекс утилизации отхода газификации </a:t>
            </a:r>
            <a:endParaRPr lang="en-US" sz="2400" dirty="0" smtClean="0"/>
          </a:p>
          <a:p>
            <a:r>
              <a:rPr lang="ru-RU" sz="1800" dirty="0" smtClean="0"/>
              <a:t>Патент RU № 2692718 С1</a:t>
            </a:r>
            <a:endParaRPr lang="en-GB" sz="1800" b="1" i="1" dirty="0">
              <a:solidFill>
                <a:srgbClr val="FF0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53C4F80C-D726-49A5-8395-F1B150A05E78}" type="slidenum">
              <a:rPr lang="ru-RU"/>
              <a:pPr/>
              <a:t>3</a:t>
            </a:fld>
            <a:endParaRPr lang="ru-RU"/>
          </a:p>
        </p:txBody>
      </p:sp>
      <p:sp>
        <p:nvSpPr>
          <p:cNvPr id="596994" name="Rectangle 2"/>
          <p:cNvSpPr>
            <a:spLocks noChangeArrowheads="1"/>
          </p:cNvSpPr>
          <p:nvPr/>
        </p:nvSpPr>
        <p:spPr bwMode="auto">
          <a:xfrm>
            <a:off x="251520" y="172144"/>
            <a:ext cx="8784976" cy="6628378"/>
          </a:xfrm>
          <a:prstGeom prst="rect">
            <a:avLst/>
          </a:prstGeom>
          <a:solidFill>
            <a:srgbClr val="FFFF99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square" lIns="87275" tIns="43637" rIns="87275" bIns="43637">
            <a:spAutoFit/>
          </a:bodyPr>
          <a:lstStyle/>
          <a:p>
            <a:pPr defTabSz="873125"/>
            <a:r>
              <a:rPr lang="ru-RU" sz="1700" dirty="0" smtClean="0"/>
              <a:t>Ошибки современного природопользования:</a:t>
            </a:r>
          </a:p>
          <a:p>
            <a:pPr marL="342900" indent="-342900" defTabSz="873125">
              <a:buAutoNum type="arabicPeriod"/>
            </a:pPr>
            <a:r>
              <a:rPr lang="ru-RU" sz="1700" dirty="0" smtClean="0"/>
              <a:t>Разделение Земли на окружающую среду и сферу производства.</a:t>
            </a:r>
          </a:p>
          <a:p>
            <a:pPr marL="342900" indent="-342900" defTabSz="873125">
              <a:buAutoNum type="arabicPeriod"/>
            </a:pPr>
            <a:r>
              <a:rPr lang="ru-RU" sz="1700" dirty="0" smtClean="0"/>
              <a:t>Имитационное природопользование.</a:t>
            </a:r>
          </a:p>
          <a:p>
            <a:pPr marL="342900" indent="-342900" defTabSz="873125">
              <a:buAutoNum type="arabicPeriod"/>
            </a:pPr>
            <a:r>
              <a:rPr lang="ru-RU" sz="1700" dirty="0" smtClean="0"/>
              <a:t>Экономика нулевого, отрицательного баланса углерода и биологическое земледелие на устаревшей индустриальной технологической платформе.</a:t>
            </a:r>
          </a:p>
          <a:p>
            <a:pPr marL="342900" indent="-342900" defTabSz="873125">
              <a:buAutoNum type="arabicPeriod"/>
            </a:pPr>
            <a:r>
              <a:rPr lang="ru-RU" sz="1700" dirty="0"/>
              <a:t> </a:t>
            </a:r>
            <a:r>
              <a:rPr lang="ru-RU" sz="1700" dirty="0" smtClean="0"/>
              <a:t>Утилизация отходов без учёта биогеохимического цикла Земли. </a:t>
            </a:r>
          </a:p>
          <a:p>
            <a:pPr defTabSz="873125"/>
            <a:endParaRPr lang="ru-RU" sz="1400" dirty="0" smtClean="0"/>
          </a:p>
          <a:p>
            <a:pPr defTabSz="873125"/>
            <a:r>
              <a:rPr lang="ru-RU" sz="1700" dirty="0" smtClean="0"/>
              <a:t>Результаты</a:t>
            </a:r>
          </a:p>
          <a:p>
            <a:pPr marL="342900" indent="-342900" defTabSz="873125">
              <a:buFontTx/>
              <a:buAutoNum type="arabicPeriod"/>
            </a:pPr>
            <a:r>
              <a:rPr lang="ru-RU" sz="1700" dirty="0" smtClean="0"/>
              <a:t>Ухудшение </a:t>
            </a:r>
            <a:r>
              <a:rPr lang="ru-RU" sz="1700" dirty="0"/>
              <a:t>здоровья почвы, </a:t>
            </a:r>
            <a:r>
              <a:rPr lang="ru-RU" sz="1700" dirty="0" smtClean="0"/>
              <a:t>ослабление резистентности </a:t>
            </a:r>
            <a:r>
              <a:rPr lang="ru-RU" sz="1700" dirty="0"/>
              <a:t>растений </a:t>
            </a:r>
            <a:r>
              <a:rPr lang="ru-RU" sz="1700" dirty="0" smtClean="0"/>
              <a:t>и животных</a:t>
            </a:r>
            <a:r>
              <a:rPr lang="ru-RU" sz="1700" dirty="0"/>
              <a:t>, </a:t>
            </a:r>
            <a:r>
              <a:rPr lang="ru-RU" sz="1700" dirty="0" smtClean="0"/>
              <a:t>распространение вредителей и болезней (включая микозы), деградация почвы и </a:t>
            </a:r>
            <a:r>
              <a:rPr lang="ru-RU" sz="1700" dirty="0"/>
              <a:t>водных </a:t>
            </a:r>
            <a:r>
              <a:rPr lang="ru-RU" sz="1700" dirty="0" smtClean="0"/>
              <a:t>систем, </a:t>
            </a:r>
            <a:r>
              <a:rPr lang="ru-RU" sz="1700" dirty="0"/>
              <a:t>опустынивание </a:t>
            </a:r>
            <a:r>
              <a:rPr lang="ru-RU" sz="1700" dirty="0" smtClean="0"/>
              <a:t>земель, производится </a:t>
            </a:r>
            <a:r>
              <a:rPr lang="ru-RU" sz="1700" dirty="0"/>
              <a:t>некачественное продовольствие и фураж</a:t>
            </a:r>
            <a:r>
              <a:rPr lang="ru-RU" sz="1700" dirty="0" smtClean="0"/>
              <a:t>.</a:t>
            </a:r>
          </a:p>
          <a:p>
            <a:pPr marL="342900" indent="-342900" defTabSz="873125">
              <a:buFontTx/>
              <a:buAutoNum type="arabicPeriod"/>
            </a:pPr>
            <a:r>
              <a:rPr lang="ru-RU" sz="1700" dirty="0" smtClean="0"/>
              <a:t>Лоббирование устаревших </a:t>
            </a:r>
            <a:r>
              <a:rPr lang="ru-RU" sz="1700" dirty="0"/>
              <a:t>имитационных технологий промышленности, сельского хозяйства, охраны окружающей среды </a:t>
            </a:r>
            <a:r>
              <a:rPr lang="ru-RU" sz="1700" dirty="0" smtClean="0"/>
              <a:t>усиливает </a:t>
            </a:r>
            <a:r>
              <a:rPr lang="ru-RU" sz="1700" dirty="0"/>
              <a:t>деградацию </a:t>
            </a:r>
            <a:r>
              <a:rPr lang="ru-RU" sz="1700" dirty="0" err="1"/>
              <a:t>экосферы</a:t>
            </a:r>
            <a:r>
              <a:rPr lang="ru-RU" sz="1700" dirty="0"/>
              <a:t> </a:t>
            </a:r>
            <a:r>
              <a:rPr lang="ru-RU" sz="1700" dirty="0" smtClean="0"/>
              <a:t>и плодит отходы</a:t>
            </a:r>
            <a:r>
              <a:rPr lang="ru-RU" sz="1700" dirty="0"/>
              <a:t>. </a:t>
            </a:r>
            <a:endParaRPr lang="ru-RU" sz="1700" dirty="0" smtClean="0"/>
          </a:p>
          <a:p>
            <a:pPr marL="342900" indent="-342900" defTabSz="873125">
              <a:buFontTx/>
              <a:buAutoNum type="arabicPeriod"/>
            </a:pPr>
            <a:r>
              <a:rPr lang="ru-RU" sz="1700" dirty="0" smtClean="0"/>
              <a:t>Возможности </a:t>
            </a:r>
            <a:r>
              <a:rPr lang="ru-RU" sz="1700" dirty="0"/>
              <a:t>индустриальной эксплуатации биосферы исчерпаны.</a:t>
            </a:r>
          </a:p>
          <a:p>
            <a:pPr defTabSz="873125"/>
            <a:endParaRPr lang="ru-RU" sz="1400" dirty="0" smtClean="0"/>
          </a:p>
          <a:p>
            <a:pPr defTabSz="873125"/>
            <a:r>
              <a:rPr lang="ru-RU" sz="1700" dirty="0" smtClean="0"/>
              <a:t>Всё чем мы располагаем – продукт биосферы, </a:t>
            </a:r>
            <a:r>
              <a:rPr lang="ru-RU" sz="1700" dirty="0"/>
              <a:t>и именно в ней надо проводить </a:t>
            </a:r>
            <a:r>
              <a:rPr lang="ru-RU" sz="1700" dirty="0" err="1"/>
              <a:t>рециклинг</a:t>
            </a:r>
            <a:r>
              <a:rPr lang="ru-RU" sz="1700" dirty="0"/>
              <a:t> отходов, наращивать </a:t>
            </a:r>
            <a:r>
              <a:rPr lang="ru-RU" sz="1700" dirty="0" smtClean="0"/>
              <a:t>ресурсы, </a:t>
            </a:r>
            <a:r>
              <a:rPr lang="ru-RU" sz="1700" dirty="0"/>
              <a:t>обеспечивать высокое качество </a:t>
            </a:r>
            <a:r>
              <a:rPr lang="ru-RU" sz="1700" dirty="0" smtClean="0"/>
              <a:t>продовольствия и </a:t>
            </a:r>
            <a:r>
              <a:rPr lang="ru-RU" sz="1700" dirty="0"/>
              <a:t>качество </a:t>
            </a:r>
            <a:r>
              <a:rPr lang="ru-RU" sz="1700" dirty="0" smtClean="0"/>
              <a:t>жизни, а также </a:t>
            </a:r>
            <a:r>
              <a:rPr lang="ru-RU" sz="1700" dirty="0"/>
              <a:t>престижную занятость </a:t>
            </a:r>
            <a:r>
              <a:rPr lang="ru-RU" sz="1700" dirty="0" smtClean="0"/>
              <a:t>населения.</a:t>
            </a:r>
          </a:p>
          <a:p>
            <a:pPr defTabSz="873125"/>
            <a:endParaRPr lang="ru-RU" sz="1700" i="1" dirty="0" smtClean="0">
              <a:solidFill>
                <a:srgbClr val="FF0000"/>
              </a:solidFill>
            </a:endParaRPr>
          </a:p>
          <a:p>
            <a:pPr defTabSz="873125"/>
            <a:r>
              <a:rPr lang="ru-RU" sz="1700" i="1" dirty="0" smtClean="0">
                <a:solidFill>
                  <a:srgbClr val="FF0000"/>
                </a:solidFill>
              </a:rPr>
              <a:t>«…</a:t>
            </a:r>
            <a:r>
              <a:rPr lang="ru-RU" sz="1700" i="1" dirty="0">
                <a:solidFill>
                  <a:srgbClr val="FF0000"/>
                </a:solidFill>
              </a:rPr>
              <a:t>человек всегда использовал почвы по своим понятиям, которые никогда не отличались глубиной, оставляя на тысячелетия деградированные урбанизацией почвы» </a:t>
            </a:r>
          </a:p>
          <a:p>
            <a:pPr algn="r" defTabSz="873125"/>
            <a:r>
              <a:rPr lang="ru-RU" sz="1700" i="1" dirty="0">
                <a:solidFill>
                  <a:srgbClr val="FF0000"/>
                </a:solidFill>
              </a:rPr>
              <a:t>Л.А. </a:t>
            </a:r>
            <a:r>
              <a:rPr lang="ru-RU" sz="1700" i="1" dirty="0" smtClean="0">
                <a:solidFill>
                  <a:srgbClr val="FF0000"/>
                </a:solidFill>
              </a:rPr>
              <a:t>Сенькова </a:t>
            </a:r>
            <a:endParaRPr lang="ru-RU" sz="17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Tm="6422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D5D4FF23-EFD6-4CA4-BDFA-90ABD24F42AC}" type="slidenum">
              <a:rPr lang="ru-RU"/>
              <a:pPr/>
              <a:t>30</a:t>
            </a:fld>
            <a:endParaRPr lang="ru-RU"/>
          </a:p>
        </p:txBody>
      </p:sp>
      <p:sp>
        <p:nvSpPr>
          <p:cNvPr id="555010" name="Rectangle 2"/>
          <p:cNvSpPr>
            <a:spLocks noChangeArrowheads="1"/>
          </p:cNvSpPr>
          <p:nvPr/>
        </p:nvSpPr>
        <p:spPr bwMode="auto">
          <a:xfrm>
            <a:off x="179512" y="400873"/>
            <a:ext cx="8785225" cy="6320602"/>
          </a:xfrm>
          <a:prstGeom prst="rect">
            <a:avLst/>
          </a:prstGeom>
          <a:solidFill>
            <a:srgbClr val="00FFFF">
              <a:alpha val="28000"/>
            </a:srgbClr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lIns="87275" tIns="43637" rIns="87275" bIns="43637">
            <a:spAutoFit/>
          </a:bodyPr>
          <a:lstStyle/>
          <a:p>
            <a:pPr marL="355600" indent="-355600" defTabSz="873125"/>
            <a:r>
              <a:rPr lang="ru-RU" sz="1700" dirty="0"/>
              <a:t>прямая роботизированная сортировка мусора (не обязательно 98% как в Мюнхене – чем больше отходов пройдет сквозь почву </a:t>
            </a:r>
            <a:r>
              <a:rPr lang="ru-RU" sz="1700" dirty="0" smtClean="0"/>
              <a:t>улучшенной эволюции</a:t>
            </a:r>
            <a:r>
              <a:rPr lang="ru-RU" sz="1700" dirty="0"/>
              <a:t>, тем больше ресурса солнечной энергии будет получено в фотосинтезе); </a:t>
            </a:r>
          </a:p>
          <a:p>
            <a:pPr marL="355600" indent="-355600" defTabSz="873125"/>
            <a:r>
              <a:rPr lang="ru-RU" sz="1700" dirty="0"/>
              <a:t>газификация в обратном потоке (высококачественный закалённый чистый газ, в твердом продукте практически нет углерода, объем продукта всего 5-8% от исходного); </a:t>
            </a:r>
          </a:p>
          <a:p>
            <a:pPr marL="355600" indent="-355600" defTabSz="873125"/>
            <a:r>
              <a:rPr lang="ru-RU" sz="1700" dirty="0"/>
              <a:t>использование газа на топливо (прямое сжигание, транспорт, выработка электроэнергии); </a:t>
            </a:r>
          </a:p>
          <a:p>
            <a:pPr marL="355600" indent="-355600" defTabSz="873125"/>
            <a:r>
              <a:rPr lang="ru-RU" sz="1700" dirty="0"/>
              <a:t>использование золы уноса в строительстве </a:t>
            </a:r>
            <a:r>
              <a:rPr lang="ru-RU" sz="1700" dirty="0" smtClean="0"/>
              <a:t>– </a:t>
            </a:r>
            <a:r>
              <a:rPr lang="ru-RU" sz="1700" dirty="0"/>
              <a:t>лучшие цементы </a:t>
            </a:r>
            <a:r>
              <a:rPr lang="ru-RU" sz="1700" dirty="0" smtClean="0"/>
              <a:t>– </a:t>
            </a:r>
            <a:r>
              <a:rPr lang="ru-RU" sz="1700" dirty="0"/>
              <a:t>марка до 3000 (особенно за счёт отсутствия углерода в золе уноса), а не 600, как у лучшего стандартного цемента; </a:t>
            </a:r>
          </a:p>
          <a:p>
            <a:pPr marL="355600" indent="-355600" defTabSz="873125"/>
            <a:r>
              <a:rPr lang="ru-RU" sz="1700" dirty="0"/>
              <a:t>использование остатка (за счёт качественной сортировки и переработки, затем качественной газификации, а также с учетом несравненно больших чем у высокоорганизованных организмов устойчивости сапрофитов почвы к загрязнениям и их высокой биологической производительности) для внесения в почву совместно с промышленными отходами на фоне новой парадигмы её увлажнения; </a:t>
            </a:r>
            <a:endParaRPr lang="ru-RU" sz="1700" dirty="0" smtClean="0"/>
          </a:p>
          <a:p>
            <a:pPr marL="355600" indent="-355600" defTabSz="873125"/>
            <a:endParaRPr lang="ru-RU" sz="1700" dirty="0"/>
          </a:p>
          <a:p>
            <a:pPr marL="355600" indent="-355600" defTabSz="873125"/>
            <a:r>
              <a:rPr lang="ru-RU" sz="1700" b="1" dirty="0">
                <a:solidFill>
                  <a:srgbClr val="FF0000"/>
                </a:solidFill>
              </a:rPr>
              <a:t>цветущий </a:t>
            </a:r>
            <a:r>
              <a:rPr lang="ru-RU" sz="1700" b="1" dirty="0" smtClean="0">
                <a:solidFill>
                  <a:srgbClr val="FF0000"/>
                </a:solidFill>
              </a:rPr>
              <a:t>сад </a:t>
            </a:r>
            <a:r>
              <a:rPr lang="ru-RU" sz="1700" dirty="0" smtClean="0"/>
              <a:t>– ослабление </a:t>
            </a:r>
            <a:r>
              <a:rPr lang="ru-RU" sz="1700" dirty="0"/>
              <a:t>конфликтов, решение задач, которые поставлены в Стратегии развития </a:t>
            </a:r>
            <a:r>
              <a:rPr lang="ru-RU" sz="1700" dirty="0" smtClean="0"/>
              <a:t>РФ. Прямо </a:t>
            </a:r>
            <a:r>
              <a:rPr lang="ru-RU" sz="1700" dirty="0"/>
              <a:t>записано, что не только коммерческими путями надо решать важные проблемы – следует </a:t>
            </a:r>
            <a:r>
              <a:rPr lang="ru-RU" sz="2400" b="1" dirty="0">
                <a:solidFill>
                  <a:srgbClr val="FF0000"/>
                </a:solidFill>
              </a:rPr>
              <a:t>«эффективно отвечать на большие вызовы» </a:t>
            </a:r>
            <a:r>
              <a:rPr lang="ru-RU" sz="1700" dirty="0">
                <a:hlinkClick r:id="rId3"/>
              </a:rPr>
              <a:t>http://pravo.gov.ru/proxy/ips/?docbody=&amp;firstDoc=1&amp;lastDoc=1&amp;nd=102416645</a:t>
            </a:r>
            <a:r>
              <a:rPr lang="ru-RU" sz="17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536759521"/>
      </p:ext>
    </p:extLst>
  </p:cSld>
  <p:clrMapOvr>
    <a:masterClrMapping/>
  </p:clrMapOvr>
  <p:transition advTm="6344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FD3C99E9-4243-43C3-8206-D774B4FCFA8D}" type="slidenum">
              <a:rPr lang="ru-RU"/>
              <a:pPr/>
              <a:t>31</a:t>
            </a:fld>
            <a:endParaRPr lang="ru-RU"/>
          </a:p>
        </p:txBody>
      </p:sp>
      <p:sp>
        <p:nvSpPr>
          <p:cNvPr id="506882" name="Rectangle 2"/>
          <p:cNvSpPr>
            <a:spLocks noChangeArrowheads="1"/>
          </p:cNvSpPr>
          <p:nvPr/>
        </p:nvSpPr>
        <p:spPr bwMode="auto">
          <a:xfrm>
            <a:off x="6516688" y="4005263"/>
            <a:ext cx="2232025" cy="95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900">
                <a:solidFill>
                  <a:srgbClr val="FF0000"/>
                </a:solidFill>
              </a:rPr>
              <a:t>Внутрипочвенная импульсная </a:t>
            </a:r>
            <a:r>
              <a:rPr lang="ru-RU" sz="1900" u="sng">
                <a:solidFill>
                  <a:srgbClr val="FF0000"/>
                </a:solidFill>
              </a:rPr>
              <a:t>фертигация</a:t>
            </a:r>
          </a:p>
        </p:txBody>
      </p:sp>
      <p:sp>
        <p:nvSpPr>
          <p:cNvPr id="506883" name="Rectangle 3"/>
          <p:cNvSpPr>
            <a:spLocks noChangeArrowheads="1"/>
          </p:cNvSpPr>
          <p:nvPr/>
        </p:nvSpPr>
        <p:spPr bwMode="auto">
          <a:xfrm>
            <a:off x="6516688" y="404813"/>
            <a:ext cx="2233612" cy="1468437"/>
          </a:xfrm>
          <a:prstGeom prst="rect">
            <a:avLst/>
          </a:prstGeom>
          <a:solidFill>
            <a:srgbClr val="CCFF66">
              <a:alpha val="69000"/>
            </a:srgbClr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lIns="87275" tIns="43637" rIns="87275" bIns="43637">
            <a:spAutoFit/>
          </a:bodyPr>
          <a:lstStyle/>
          <a:p>
            <a:pPr defTabSz="873125"/>
            <a:r>
              <a:rPr lang="ru-RU" sz="1800"/>
              <a:t>Внесении отходов внутрь почвы </a:t>
            </a:r>
          </a:p>
          <a:p>
            <a:pPr defTabSz="873125"/>
            <a:r>
              <a:rPr lang="ru-RU" sz="1800"/>
              <a:t>в 3 раза эффективнее, чем на поверхность</a:t>
            </a:r>
          </a:p>
        </p:txBody>
      </p:sp>
      <p:pic>
        <p:nvPicPr>
          <p:cNvPr id="506886" name="Picture 6" descr="Ротор2ч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2276475"/>
            <a:ext cx="4681537" cy="333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6892" name="Rectangle 12"/>
          <p:cNvSpPr>
            <a:spLocks noChangeArrowheads="1"/>
          </p:cNvSpPr>
          <p:nvPr/>
        </p:nvSpPr>
        <p:spPr bwMode="auto">
          <a:xfrm>
            <a:off x="539750" y="981075"/>
            <a:ext cx="5327650" cy="1193800"/>
          </a:xfrm>
          <a:prstGeom prst="rect">
            <a:avLst/>
          </a:prstGeom>
          <a:solidFill>
            <a:srgbClr val="CCFF66">
              <a:alpha val="69000"/>
            </a:srgbClr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lIns="87275" tIns="43637" rIns="87275" bIns="43637">
            <a:spAutoFit/>
          </a:bodyPr>
          <a:lstStyle/>
          <a:p>
            <a:pPr defTabSz="873125"/>
            <a:r>
              <a:rPr lang="ru-RU" sz="1800"/>
              <a:t>Рециклинг промышленных, бытовых, биологических (включая боенские)</a:t>
            </a:r>
            <a:r>
              <a:rPr lang="en-US" sz="1800"/>
              <a:t> </a:t>
            </a:r>
            <a:r>
              <a:rPr lang="ru-RU" sz="1800"/>
              <a:t>отходов, отходов пищевых производств и др. внутри дисперсной системы почвы 20-50 см до 500 т/га </a:t>
            </a:r>
          </a:p>
        </p:txBody>
      </p:sp>
      <p:sp>
        <p:nvSpPr>
          <p:cNvPr id="506894" name="Rectangle 14"/>
          <p:cNvSpPr>
            <a:spLocks noChangeArrowheads="1"/>
          </p:cNvSpPr>
          <p:nvPr/>
        </p:nvSpPr>
        <p:spPr bwMode="auto">
          <a:xfrm>
            <a:off x="6516688" y="2060575"/>
            <a:ext cx="2233612" cy="644525"/>
          </a:xfrm>
          <a:prstGeom prst="rect">
            <a:avLst/>
          </a:prstGeom>
          <a:solidFill>
            <a:srgbClr val="CCFF66">
              <a:alpha val="69000"/>
            </a:srgbClr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lIns="87275" tIns="43637" rIns="87275" bIns="43637">
            <a:spAutoFit/>
          </a:bodyPr>
          <a:lstStyle/>
          <a:p>
            <a:pPr defTabSz="873125"/>
            <a:r>
              <a:rPr lang="ru-RU" sz="1800"/>
              <a:t>Синтез вещества внутри почвы </a:t>
            </a:r>
          </a:p>
        </p:txBody>
      </p:sp>
      <p:sp>
        <p:nvSpPr>
          <p:cNvPr id="506895" name="Rectangle 15"/>
          <p:cNvSpPr>
            <a:spLocks noChangeArrowheads="1"/>
          </p:cNvSpPr>
          <p:nvPr/>
        </p:nvSpPr>
        <p:spPr bwMode="auto">
          <a:xfrm>
            <a:off x="6516688" y="2924175"/>
            <a:ext cx="2233612" cy="919163"/>
          </a:xfrm>
          <a:prstGeom prst="rect">
            <a:avLst/>
          </a:prstGeom>
          <a:solidFill>
            <a:srgbClr val="CCFF66">
              <a:alpha val="69000"/>
            </a:srgbClr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lIns="87275" tIns="43637" rIns="87275" bIns="43637">
            <a:spAutoFit/>
          </a:bodyPr>
          <a:lstStyle/>
          <a:p>
            <a:pPr defTabSz="873125"/>
            <a:r>
              <a:rPr lang="ru-RU" sz="1800"/>
              <a:t>Управление вещественным составом почвы </a:t>
            </a:r>
          </a:p>
        </p:txBody>
      </p:sp>
      <p:sp>
        <p:nvSpPr>
          <p:cNvPr id="506896" name="Rectangle 16"/>
          <p:cNvSpPr>
            <a:spLocks noChangeArrowheads="1"/>
          </p:cNvSpPr>
          <p:nvPr/>
        </p:nvSpPr>
        <p:spPr bwMode="auto">
          <a:xfrm>
            <a:off x="539750" y="5805488"/>
            <a:ext cx="7416800" cy="644525"/>
          </a:xfrm>
          <a:prstGeom prst="rect">
            <a:avLst/>
          </a:prstGeom>
          <a:solidFill>
            <a:srgbClr val="CCFF66">
              <a:alpha val="69000"/>
            </a:srgbClr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lIns="87275" tIns="43637" rIns="87275" bIns="43637">
            <a:spAutoFit/>
          </a:bodyPr>
          <a:lstStyle/>
          <a:p>
            <a:pPr defTabSz="873125"/>
            <a:r>
              <a:rPr lang="ru-RU" sz="1800"/>
              <a:t>Возврат ископаемых веществ полезен для расширения активной фазы биосферы </a:t>
            </a:r>
          </a:p>
        </p:txBody>
      </p:sp>
      <p:sp>
        <p:nvSpPr>
          <p:cNvPr id="506897" name="Rectangle 17"/>
          <p:cNvSpPr>
            <a:spLocks noChangeArrowheads="1"/>
          </p:cNvSpPr>
          <p:nvPr/>
        </p:nvSpPr>
        <p:spPr bwMode="auto">
          <a:xfrm>
            <a:off x="539750" y="333375"/>
            <a:ext cx="1584325" cy="460375"/>
          </a:xfrm>
          <a:prstGeom prst="rect">
            <a:avLst/>
          </a:prstGeom>
          <a:solidFill>
            <a:srgbClr val="CCFF66">
              <a:alpha val="69000"/>
            </a:srgbClr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lIns="87275" tIns="43637" rIns="87275" bIns="43637">
            <a:spAutoFit/>
          </a:bodyPr>
          <a:lstStyle/>
          <a:p>
            <a:pPr defTabSz="873125"/>
            <a:r>
              <a:rPr lang="en-US" sz="2400"/>
              <a:t>Redivívus</a:t>
            </a:r>
            <a:endParaRPr lang="ru-RU" sz="2400"/>
          </a:p>
        </p:txBody>
      </p:sp>
      <p:sp>
        <p:nvSpPr>
          <p:cNvPr id="506898" name="Rectangle 18"/>
          <p:cNvSpPr>
            <a:spLocks noChangeArrowheads="1"/>
          </p:cNvSpPr>
          <p:nvPr/>
        </p:nvSpPr>
        <p:spPr bwMode="auto">
          <a:xfrm>
            <a:off x="5724525" y="5157788"/>
            <a:ext cx="31686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900"/>
              <a:t>Возобновление ресурсов</a:t>
            </a:r>
          </a:p>
        </p:txBody>
      </p:sp>
    </p:spTree>
  </p:cSld>
  <p:clrMapOvr>
    <a:masterClrMapping/>
  </p:clrMapOvr>
  <p:transition advTm="7031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7CA7AE24-2DBD-4F1E-9806-AAA15DBE2D7C}" type="slidenum">
              <a:rPr lang="ru-RU"/>
              <a:pPr/>
              <a:t>32</a:t>
            </a:fld>
            <a:endParaRPr lang="ru-RU"/>
          </a:p>
        </p:txBody>
      </p:sp>
      <p:pic>
        <p:nvPicPr>
          <p:cNvPr id="560130" name="Picture 2" descr="DSC_0071 32j rot"/>
          <p:cNvPicPr>
            <a:picLocks noChangeAspect="1" noChangeArrowheads="1"/>
          </p:cNvPicPr>
          <p:nvPr/>
        </p:nvPicPr>
        <p:blipFill>
          <a:blip r:embed="rId2" cstate="print"/>
          <a:srcRect l="16467" t="4933" r="15302" b="10893"/>
          <a:stretch>
            <a:fillRect/>
          </a:stretch>
        </p:blipFill>
        <p:spPr bwMode="auto">
          <a:xfrm>
            <a:off x="323850" y="333375"/>
            <a:ext cx="4225925" cy="6191250"/>
          </a:xfrm>
          <a:prstGeom prst="rect">
            <a:avLst/>
          </a:prstGeom>
          <a:noFill/>
        </p:spPr>
      </p:pic>
      <p:sp>
        <p:nvSpPr>
          <p:cNvPr id="560132" name="Rectangle 4"/>
          <p:cNvSpPr>
            <a:spLocks noChangeArrowheads="1"/>
          </p:cNvSpPr>
          <p:nvPr/>
        </p:nvSpPr>
        <p:spPr bwMode="auto">
          <a:xfrm>
            <a:off x="4787901" y="188913"/>
            <a:ext cx="3672532" cy="6463308"/>
          </a:xfrm>
          <a:prstGeom prst="rect">
            <a:avLst/>
          </a:prstGeom>
          <a:solidFill>
            <a:srgbClr val="FF99CC">
              <a:alpha val="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800" dirty="0" smtClean="0"/>
              <a:t>Деревья находятся в более-менее приемлемых условиях развития только в бореальных широтах.</a:t>
            </a:r>
          </a:p>
          <a:p>
            <a:endParaRPr lang="ru-RU" sz="1800" dirty="0"/>
          </a:p>
          <a:p>
            <a:r>
              <a:rPr lang="ru-RU" sz="1800" dirty="0" err="1" smtClean="0"/>
              <a:t>Биогеосистемотехника</a:t>
            </a:r>
            <a:r>
              <a:rPr lang="ru-RU" sz="1800" dirty="0" smtClean="0"/>
              <a:t> в лесном хозяйстве </a:t>
            </a:r>
            <a:r>
              <a:rPr lang="ru-RU" sz="1800" dirty="0" smtClean="0"/>
              <a:t>и </a:t>
            </a:r>
            <a:r>
              <a:rPr lang="ru-RU" sz="1800" dirty="0" smtClean="0"/>
              <a:t>озеленении </a:t>
            </a:r>
            <a:r>
              <a:rPr lang="ru-RU" sz="1800" dirty="0" smtClean="0"/>
              <a:t>обеспечит</a:t>
            </a:r>
            <a:r>
              <a:rPr lang="ru-RU" sz="1800" dirty="0" smtClean="0"/>
              <a:t>:</a:t>
            </a:r>
            <a:endParaRPr lang="ru-RU" sz="1800" dirty="0"/>
          </a:p>
          <a:p>
            <a:r>
              <a:rPr lang="ru-RU" sz="1800" dirty="0" smtClean="0"/>
              <a:t>Синтез плодородной почвы; увлажнение почвы; безопасную утилизацию </a:t>
            </a:r>
            <a:r>
              <a:rPr lang="ru-RU" sz="1800" dirty="0"/>
              <a:t>твердых и жидких отходов, стоков; </a:t>
            </a:r>
            <a:r>
              <a:rPr lang="ru-RU" sz="1800" dirty="0" smtClean="0"/>
              <a:t>длительный срок </a:t>
            </a:r>
            <a:r>
              <a:rPr lang="ru-RU" sz="1800" dirty="0"/>
              <a:t>жизни, продуктивность и качество многолетних </a:t>
            </a:r>
            <a:r>
              <a:rPr lang="ru-RU" sz="1800" dirty="0" smtClean="0"/>
              <a:t>насаждений. </a:t>
            </a:r>
          </a:p>
          <a:p>
            <a:r>
              <a:rPr lang="ru-RU" sz="1800" dirty="0" smtClean="0">
                <a:solidFill>
                  <a:srgbClr val="FF0000"/>
                </a:solidFill>
              </a:rPr>
              <a:t>Ионизированный кислород.</a:t>
            </a:r>
          </a:p>
          <a:p>
            <a:r>
              <a:rPr lang="ru-RU" sz="1800" dirty="0" err="1" smtClean="0">
                <a:solidFill>
                  <a:srgbClr val="FF0000"/>
                </a:solidFill>
              </a:rPr>
              <a:t>Рециклинг</a:t>
            </a:r>
            <a:r>
              <a:rPr lang="ru-RU" sz="1800" dirty="0" smtClean="0">
                <a:solidFill>
                  <a:srgbClr val="FF0000"/>
                </a:solidFill>
              </a:rPr>
              <a:t> углекислого газа.</a:t>
            </a:r>
            <a:endParaRPr lang="ru-RU" sz="1800" dirty="0">
              <a:solidFill>
                <a:srgbClr val="FF0000"/>
              </a:solidFill>
            </a:endParaRPr>
          </a:p>
          <a:p>
            <a:endParaRPr lang="ru-RU" sz="1800" dirty="0"/>
          </a:p>
          <a:p>
            <a:r>
              <a:rPr lang="ru-RU" sz="1800" dirty="0" smtClean="0"/>
              <a:t>Будет достигнуто высокое качество </a:t>
            </a:r>
            <a:r>
              <a:rPr lang="ru-RU" sz="1800" dirty="0"/>
              <a:t>окружающей среды в городах и сопряженных природно-территориальных комплексах.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FA6DC366-56C5-431D-B784-35D65AD2609C}" type="slidenum">
              <a:rPr lang="ru-RU"/>
              <a:pPr/>
              <a:t>33</a:t>
            </a:fld>
            <a:endParaRPr lang="ru-RU"/>
          </a:p>
        </p:txBody>
      </p:sp>
      <p:sp>
        <p:nvSpPr>
          <p:cNvPr id="558082" name="Rectangle 2"/>
          <p:cNvSpPr>
            <a:spLocks noChangeArrowheads="1"/>
          </p:cNvSpPr>
          <p:nvPr/>
        </p:nvSpPr>
        <p:spPr bwMode="auto">
          <a:xfrm>
            <a:off x="251520" y="276502"/>
            <a:ext cx="8568952" cy="6243658"/>
          </a:xfrm>
          <a:prstGeom prst="rect">
            <a:avLst/>
          </a:prstGeom>
          <a:solidFill>
            <a:srgbClr val="FFFF99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square" lIns="87275" tIns="43637" rIns="87275" bIns="43637">
            <a:spAutoFit/>
          </a:bodyPr>
          <a:lstStyle/>
          <a:p>
            <a:pPr marL="355600" indent="-355600" defTabSz="873125"/>
            <a:r>
              <a:rPr lang="ru-RU" sz="2400" dirty="0" err="1"/>
              <a:t>Биогеосистемотехника</a:t>
            </a:r>
            <a:r>
              <a:rPr lang="ru-RU" sz="2400" dirty="0"/>
              <a:t>:</a:t>
            </a:r>
            <a:r>
              <a:rPr lang="ru-RU" sz="2000" dirty="0"/>
              <a:t> </a:t>
            </a:r>
            <a:endParaRPr lang="en-US" sz="2000" dirty="0"/>
          </a:p>
          <a:p>
            <a:pPr marL="355600" indent="-355600" defTabSz="873125"/>
            <a:endParaRPr lang="ru-RU" sz="1400" dirty="0"/>
          </a:p>
          <a:p>
            <a:pPr marL="355600" indent="-355600" defTabSz="873125">
              <a:buFont typeface="Wingdings" pitchFamily="2" charset="2"/>
              <a:buChar char="ü"/>
            </a:pPr>
            <a:r>
              <a:rPr lang="ru-RU" sz="1800" dirty="0"/>
              <a:t>синтез </a:t>
            </a:r>
            <a:r>
              <a:rPr lang="ru-RU" sz="1800" u="sng" dirty="0"/>
              <a:t>здоровых</a:t>
            </a:r>
            <a:r>
              <a:rPr lang="ru-RU" sz="1800" dirty="0"/>
              <a:t> </a:t>
            </a:r>
            <a:r>
              <a:rPr lang="ru-RU" sz="1800" dirty="0" err="1"/>
              <a:t>техно-почв</a:t>
            </a:r>
            <a:r>
              <a:rPr lang="ru-RU" sz="1800" dirty="0"/>
              <a:t>, долгосрочное повышение плодородия вместо деградации почв и ландшафтов;</a:t>
            </a:r>
          </a:p>
          <a:p>
            <a:pPr marL="355600" indent="-355600" defTabSz="873125">
              <a:buFont typeface="Wingdings" pitchFamily="2" charset="2"/>
              <a:buChar char="ü"/>
            </a:pPr>
            <a:endParaRPr lang="ru-RU" sz="800" dirty="0"/>
          </a:p>
          <a:p>
            <a:pPr marL="355600" indent="-355600" defTabSz="873125">
              <a:buFont typeface="Wingdings" pitchFamily="2" charset="2"/>
              <a:buChar char="ü"/>
            </a:pPr>
            <a:r>
              <a:rPr lang="ru-RU" sz="1800" dirty="0" err="1"/>
              <a:t>влагорациональное</a:t>
            </a:r>
            <a:r>
              <a:rPr lang="ru-RU" sz="1800" dirty="0"/>
              <a:t> внутрипочвенное импульсное континуально-дискретное увлажнение почвы; </a:t>
            </a:r>
          </a:p>
          <a:p>
            <a:pPr marL="355600" indent="-355600" defTabSz="873125">
              <a:buFont typeface="Wingdings" pitchFamily="2" charset="2"/>
              <a:buChar char="ü"/>
            </a:pPr>
            <a:endParaRPr lang="ru-RU" sz="800" dirty="0"/>
          </a:p>
          <a:p>
            <a:pPr marL="355600" indent="-355600" defTabSz="873125">
              <a:buFont typeface="Wingdings" pitchFamily="2" charset="2"/>
              <a:buChar char="ü"/>
            </a:pPr>
            <a:r>
              <a:rPr lang="ru-RU" sz="1800" dirty="0"/>
              <a:t>логистика и </a:t>
            </a:r>
            <a:r>
              <a:rPr lang="ru-RU" sz="1800" dirty="0" err="1"/>
              <a:t>рециклинг</a:t>
            </a:r>
            <a:r>
              <a:rPr lang="ru-RU" sz="1800" dirty="0"/>
              <a:t> отходов, продукта газификации; </a:t>
            </a:r>
          </a:p>
          <a:p>
            <a:pPr marL="355600" indent="-355600" defTabSz="873125">
              <a:buFont typeface="Wingdings" pitchFamily="2" charset="2"/>
              <a:buChar char="ü"/>
            </a:pPr>
            <a:endParaRPr lang="ru-RU" sz="800" dirty="0"/>
          </a:p>
          <a:p>
            <a:pPr marL="355600" indent="-355600" defTabSz="873125">
              <a:buFont typeface="Wingdings" pitchFamily="2" charset="2"/>
              <a:buChar char="ü"/>
            </a:pPr>
            <a:r>
              <a:rPr lang="ru-RU" sz="1800" dirty="0"/>
              <a:t>усиление биосферного цикла углерода, азота, воды и других элементов усилением фотосинтеза, ускоренный прирост свежего органического вещества, ионизированного кислорода, биологическое разнообразие; </a:t>
            </a:r>
          </a:p>
          <a:p>
            <a:pPr marL="355600" indent="-355600" defTabSz="873125">
              <a:buFont typeface="Wingdings" pitchFamily="2" charset="2"/>
              <a:buChar char="ü"/>
            </a:pPr>
            <a:endParaRPr lang="ru-RU" sz="800" dirty="0"/>
          </a:p>
          <a:p>
            <a:pPr marL="355600" indent="-355600" defTabSz="873125">
              <a:buFont typeface="Wingdings" pitchFamily="2" charset="2"/>
              <a:buChar char="ü"/>
            </a:pPr>
            <a:r>
              <a:rPr lang="ru-RU" sz="1800" dirty="0"/>
              <a:t>безопасность и качество окружающей среды, наземных и водных экосистем, сохранение атмосферы и магнитосферы;</a:t>
            </a:r>
          </a:p>
          <a:p>
            <a:pPr marL="355600" indent="-355600" defTabSz="873125">
              <a:buFont typeface="Wingdings" pitchFamily="2" charset="2"/>
              <a:buChar char="ü"/>
            </a:pPr>
            <a:endParaRPr lang="ru-RU" sz="800" dirty="0"/>
          </a:p>
          <a:p>
            <a:pPr marL="355600" indent="-355600" defTabSz="873125">
              <a:buFont typeface="Wingdings" pitchFamily="2" charset="2"/>
              <a:buChar char="ü"/>
            </a:pPr>
            <a:r>
              <a:rPr lang="ru-RU" sz="1800" dirty="0"/>
              <a:t>устойчивость, </a:t>
            </a:r>
            <a:r>
              <a:rPr lang="ru-RU" sz="1800" u="sng" dirty="0"/>
              <a:t>обогащенный цикл, емкость</a:t>
            </a:r>
            <a:r>
              <a:rPr lang="ru-RU" sz="1800" dirty="0"/>
              <a:t> и расширение биосферы; </a:t>
            </a:r>
          </a:p>
          <a:p>
            <a:pPr marL="355600" indent="-355600" defTabSz="873125">
              <a:buFont typeface="Wingdings" pitchFamily="2" charset="2"/>
              <a:buChar char="ü"/>
            </a:pPr>
            <a:endParaRPr lang="ru-RU" sz="800" dirty="0"/>
          </a:p>
          <a:p>
            <a:pPr marL="355600" indent="-355600" defTabSz="873125">
              <a:buFont typeface="Wingdings" pitchFamily="2" charset="2"/>
              <a:buChar char="ü"/>
            </a:pPr>
            <a:r>
              <a:rPr lang="ru-RU" sz="1800" dirty="0"/>
              <a:t>экспансия биосферы, новые возможности для селекции и генетики; </a:t>
            </a:r>
          </a:p>
          <a:p>
            <a:pPr marL="355600" indent="-355600" defTabSz="873125">
              <a:buFont typeface="Wingdings" pitchFamily="2" charset="2"/>
              <a:buChar char="ü"/>
            </a:pPr>
            <a:endParaRPr lang="ru-RU" sz="800" dirty="0"/>
          </a:p>
          <a:p>
            <a:pPr marL="355600" indent="-355600" defTabSz="873125">
              <a:buFont typeface="Wingdings" pitchFamily="2" charset="2"/>
              <a:buChar char="ü"/>
            </a:pPr>
            <a:r>
              <a:rPr lang="ru-RU" sz="1800" u="sng" dirty="0"/>
              <a:t>управление драйверами климата</a:t>
            </a:r>
            <a:r>
              <a:rPr lang="ru-RU" sz="1800" dirty="0"/>
              <a:t> </a:t>
            </a:r>
            <a:r>
              <a:rPr lang="ru-RU" sz="1800" dirty="0" smtClean="0"/>
              <a:t>Земли за счёт обогащения и усиления потока биогеохимического цикла; </a:t>
            </a:r>
          </a:p>
          <a:p>
            <a:pPr marL="355600" indent="-355600" defTabSz="873125">
              <a:buFont typeface="Wingdings" pitchFamily="2" charset="2"/>
              <a:buChar char="ü"/>
            </a:pPr>
            <a:endParaRPr lang="ru-RU" sz="800" dirty="0" smtClean="0"/>
          </a:p>
          <a:p>
            <a:pPr marL="355600" indent="-355600" defTabSz="873125">
              <a:buFont typeface="Wingdings" pitchFamily="2" charset="2"/>
              <a:buChar char="ü"/>
            </a:pPr>
            <a:r>
              <a:rPr lang="ru-RU" sz="1800" dirty="0" smtClean="0"/>
              <a:t>обратимый биологической секвестр углерода </a:t>
            </a:r>
            <a:r>
              <a:rPr lang="ru-RU" sz="1800" dirty="0" smtClean="0"/>
              <a:t>в растительной </a:t>
            </a:r>
            <a:r>
              <a:rPr lang="ru-RU" sz="1800" dirty="0" smtClean="0"/>
              <a:t>продукции и почве. </a:t>
            </a:r>
            <a:endParaRPr lang="ru-RU" sz="1800" dirty="0"/>
          </a:p>
        </p:txBody>
      </p:sp>
    </p:spTree>
  </p:cSld>
  <p:clrMapOvr>
    <a:masterClrMapping/>
  </p:clrMapOvr>
  <p:transition advTm="6203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DFC2A0C9-E541-4FC8-B0D0-DAA4A0C63A38}" type="slidenum">
              <a:rPr lang="ru-RU"/>
              <a:pPr/>
              <a:t>34</a:t>
            </a:fld>
            <a:endParaRPr lang="ru-RU"/>
          </a:p>
        </p:txBody>
      </p:sp>
      <p:sp>
        <p:nvSpPr>
          <p:cNvPr id="559106" name="Rectangle 2"/>
          <p:cNvSpPr>
            <a:spLocks noChangeArrowheads="1"/>
          </p:cNvSpPr>
          <p:nvPr/>
        </p:nvSpPr>
        <p:spPr bwMode="auto">
          <a:xfrm>
            <a:off x="323850" y="260350"/>
            <a:ext cx="8424863" cy="6305213"/>
          </a:xfrm>
          <a:prstGeom prst="rect">
            <a:avLst/>
          </a:prstGeom>
          <a:solidFill>
            <a:srgbClr val="FFFF99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lIns="87275" tIns="43637" rIns="87275" bIns="43637">
            <a:spAutoFit/>
          </a:bodyPr>
          <a:lstStyle/>
          <a:p>
            <a:pPr marL="355600" indent="-355600" defTabSz="873125"/>
            <a:r>
              <a:rPr lang="ru-RU" sz="2400" dirty="0" err="1"/>
              <a:t>Биогеосистемотехника</a:t>
            </a:r>
            <a:r>
              <a:rPr lang="ru-RU" sz="2400" dirty="0"/>
              <a:t> </a:t>
            </a:r>
            <a:r>
              <a:rPr lang="ru-RU" sz="1600" i="1" dirty="0"/>
              <a:t>(продолжение)</a:t>
            </a:r>
            <a:r>
              <a:rPr lang="ru-RU" sz="2400" dirty="0"/>
              <a:t> </a:t>
            </a:r>
            <a:endParaRPr lang="en-US" sz="2400" dirty="0"/>
          </a:p>
          <a:p>
            <a:pPr marL="355600" indent="-355600" defTabSz="873125"/>
            <a:endParaRPr lang="ru-RU" sz="2000" dirty="0"/>
          </a:p>
          <a:p>
            <a:pPr marL="355600" indent="-355600" defTabSz="873125">
              <a:buFont typeface="Wingdings" pitchFamily="2" charset="2"/>
              <a:buChar char="ü"/>
            </a:pPr>
            <a:r>
              <a:rPr lang="ru-RU" sz="1800" u="sng" dirty="0"/>
              <a:t>восстановление</a:t>
            </a:r>
            <a:r>
              <a:rPr lang="ru-RU" sz="1800" dirty="0"/>
              <a:t> и </a:t>
            </a:r>
            <a:r>
              <a:rPr lang="ru-RU" sz="1800" u="sng" dirty="0"/>
              <a:t>приумножение</a:t>
            </a:r>
            <a:r>
              <a:rPr lang="ru-RU" sz="1800" dirty="0"/>
              <a:t> ресурсов: прирост экологически чистой продовольственной и сырьевой базы;</a:t>
            </a:r>
          </a:p>
          <a:p>
            <a:pPr marL="355600" indent="-355600" defTabSz="873125">
              <a:buFont typeface="Wingdings" pitchFamily="2" charset="2"/>
              <a:buChar char="ü"/>
            </a:pPr>
            <a:endParaRPr lang="ru-RU" sz="1800" dirty="0"/>
          </a:p>
          <a:p>
            <a:pPr marL="355600" indent="-355600" defTabSz="873125">
              <a:buFont typeface="Wingdings" pitchFamily="2" charset="2"/>
              <a:buChar char="ü"/>
            </a:pPr>
            <a:r>
              <a:rPr lang="ru-RU" sz="1800" dirty="0"/>
              <a:t>прирост экологически чистого </a:t>
            </a:r>
            <a:r>
              <a:rPr lang="ru-RU" sz="1800" dirty="0" err="1"/>
              <a:t>биотоплива</a:t>
            </a:r>
            <a:r>
              <a:rPr lang="ru-RU" sz="1800" dirty="0"/>
              <a:t> и </a:t>
            </a:r>
            <a:r>
              <a:rPr lang="ru-RU" sz="1800" dirty="0" err="1"/>
              <a:t>биогаза</a:t>
            </a:r>
            <a:r>
              <a:rPr lang="ru-RU" sz="1800" dirty="0"/>
              <a:t>; </a:t>
            </a:r>
            <a:endParaRPr lang="ru-RU" dirty="0"/>
          </a:p>
          <a:p>
            <a:pPr marL="355600" indent="-355600" defTabSz="873125">
              <a:buFont typeface="Wingdings" pitchFamily="2" charset="2"/>
              <a:buNone/>
            </a:pPr>
            <a:endParaRPr lang="ru-RU" sz="1800" dirty="0"/>
          </a:p>
          <a:p>
            <a:pPr marL="355600" indent="-355600" defTabSz="873125">
              <a:buFont typeface="Wingdings" pitchFamily="2" charset="2"/>
              <a:buChar char="ü"/>
            </a:pPr>
            <a:r>
              <a:rPr lang="ru-RU" sz="1800" dirty="0"/>
              <a:t>ускоренное экологически содержательное технологическое развитие, </a:t>
            </a:r>
            <a:r>
              <a:rPr lang="ru-RU" sz="1800" u="sng" dirty="0"/>
              <a:t>роботизация</a:t>
            </a:r>
            <a:r>
              <a:rPr lang="ru-RU" sz="1800" dirty="0"/>
              <a:t>, </a:t>
            </a:r>
            <a:r>
              <a:rPr lang="ru-RU" sz="1800" dirty="0" err="1"/>
              <a:t>экстернальные</a:t>
            </a:r>
            <a:r>
              <a:rPr lang="ru-RU" sz="1800" dirty="0"/>
              <a:t> эффекты, новый технологический уклад превышающий мировой уровень;</a:t>
            </a:r>
          </a:p>
          <a:p>
            <a:pPr marL="355600" indent="-355600" defTabSz="873125">
              <a:buFont typeface="Wingdings" pitchFamily="2" charset="2"/>
              <a:buChar char="ü"/>
            </a:pPr>
            <a:endParaRPr lang="ru-RU" sz="1800" dirty="0"/>
          </a:p>
          <a:p>
            <a:pPr marL="355600" indent="-355600" defTabSz="873125">
              <a:buFont typeface="Wingdings" pitchFamily="2" charset="2"/>
              <a:buChar char="ü"/>
            </a:pPr>
            <a:r>
              <a:rPr lang="ru-RU" sz="1800" dirty="0"/>
              <a:t>увеличение занятости населения в наукоемкой экологически безопасной производственной сфере;</a:t>
            </a:r>
          </a:p>
          <a:p>
            <a:pPr marL="355600" indent="-355600" defTabSz="873125">
              <a:buFont typeface="Wingdings" pitchFamily="2" charset="2"/>
              <a:buChar char="ü"/>
            </a:pPr>
            <a:endParaRPr lang="ru-RU" sz="1800" dirty="0"/>
          </a:p>
          <a:p>
            <a:pPr marL="355600" indent="-355600" defTabSz="873125">
              <a:buFont typeface="Wingdings" pitchFamily="2" charset="2"/>
              <a:buChar char="ü"/>
            </a:pPr>
            <a:r>
              <a:rPr lang="ru-RU" sz="1800" dirty="0"/>
              <a:t>новая индустриализация, </a:t>
            </a:r>
            <a:r>
              <a:rPr lang="ru-RU" sz="1800" dirty="0" err="1"/>
              <a:t>декаплинг</a:t>
            </a:r>
            <a:r>
              <a:rPr lang="ru-RU" sz="1800" dirty="0"/>
              <a:t> за счет уменьшения расхода ресурсов (в том числе воды) и энергии на производство экологически чистой единицы биомассы продовольствия и сырья в 20-30 раз;</a:t>
            </a:r>
            <a:endParaRPr lang="ru-RU" dirty="0"/>
          </a:p>
          <a:p>
            <a:pPr marL="355600" indent="-355600" defTabSz="873125">
              <a:buFont typeface="Wingdings" pitchFamily="2" charset="2"/>
              <a:buNone/>
            </a:pPr>
            <a:endParaRPr lang="ru-RU" sz="1800" b="1" dirty="0">
              <a:solidFill>
                <a:srgbClr val="FF0000"/>
              </a:solidFill>
            </a:endParaRPr>
          </a:p>
          <a:p>
            <a:pPr marL="355600" indent="-355600" defTabSz="873125">
              <a:buFont typeface="Wingdings" pitchFamily="2" charset="2"/>
              <a:buChar char="ü"/>
            </a:pPr>
            <a:r>
              <a:rPr lang="ru-RU" sz="1800" dirty="0">
                <a:solidFill>
                  <a:srgbClr val="CC0066"/>
                </a:solidFill>
              </a:rPr>
              <a:t>высокое качество </a:t>
            </a:r>
            <a:r>
              <a:rPr lang="ru-RU" sz="1800" dirty="0" smtClean="0">
                <a:solidFill>
                  <a:srgbClr val="CC0066"/>
                </a:solidFill>
              </a:rPr>
              <a:t>здоровой жизни</a:t>
            </a:r>
            <a:r>
              <a:rPr lang="ru-RU" sz="1800" dirty="0">
                <a:solidFill>
                  <a:srgbClr val="CC0066"/>
                </a:solidFill>
              </a:rPr>
              <a:t>, стабильное гражданское общество, приоритет РФ в развитии наукоемких экспортно-ориентированных отраслей промышленности, сельского хозяйства, </a:t>
            </a:r>
            <a:r>
              <a:rPr lang="ru-RU" sz="1800" dirty="0" smtClean="0">
                <a:solidFill>
                  <a:srgbClr val="CC0066"/>
                </a:solidFill>
              </a:rPr>
              <a:t>а также охрана, здоровье, качество </a:t>
            </a:r>
            <a:r>
              <a:rPr lang="ru-RU" sz="1800" dirty="0" smtClean="0">
                <a:solidFill>
                  <a:srgbClr val="CC0066"/>
                </a:solidFill>
              </a:rPr>
              <a:t>окружающей </a:t>
            </a:r>
            <a:r>
              <a:rPr lang="ru-RU" sz="1800" dirty="0">
                <a:solidFill>
                  <a:srgbClr val="CC0066"/>
                </a:solidFill>
              </a:rPr>
              <a:t>среды.</a:t>
            </a:r>
          </a:p>
        </p:txBody>
      </p:sp>
    </p:spTree>
  </p:cSld>
  <p:clrMapOvr>
    <a:masterClrMapping/>
  </p:clrMapOvr>
  <p:transition advTm="6438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943D76A6-4C68-4F82-837F-67D3D34F931A}" type="slidenum">
              <a:rPr lang="ru-RU"/>
              <a:pPr/>
              <a:t>35</a:t>
            </a:fld>
            <a:endParaRPr lang="ru-RU"/>
          </a:p>
        </p:txBody>
      </p:sp>
      <p:sp>
        <p:nvSpPr>
          <p:cNvPr id="581634" name="Rectangle 2"/>
          <p:cNvSpPr>
            <a:spLocks noChangeArrowheads="1"/>
          </p:cNvSpPr>
          <p:nvPr/>
        </p:nvSpPr>
        <p:spPr bwMode="auto">
          <a:xfrm>
            <a:off x="1042988" y="836613"/>
            <a:ext cx="7127875" cy="4543425"/>
          </a:xfrm>
          <a:prstGeom prst="rect">
            <a:avLst/>
          </a:prstGeom>
          <a:solidFill>
            <a:srgbClr val="00FFFF">
              <a:alpha val="28000"/>
            </a:srgbClr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lIns="87275" tIns="43637" rIns="87275" bIns="43637">
            <a:spAutoFit/>
          </a:bodyPr>
          <a:lstStyle/>
          <a:p>
            <a:pPr marL="355600" indent="-355600" defTabSz="873125"/>
            <a:endParaRPr lang="ru-RU" sz="2400"/>
          </a:p>
          <a:p>
            <a:pPr marL="355600" indent="-355600" defTabSz="873125"/>
            <a:r>
              <a:rPr lang="ru-RU" sz="2400"/>
              <a:t>Биогеосистемотехника обеспечит: </a:t>
            </a:r>
          </a:p>
          <a:p>
            <a:pPr marL="355600" indent="-355600" defTabSz="873125"/>
            <a:endParaRPr lang="ru-RU" sz="2400"/>
          </a:p>
          <a:p>
            <a:pPr marL="355600" indent="-355600" defTabSz="873125"/>
            <a:r>
              <a:rPr lang="ru-RU" sz="2000"/>
              <a:t>опережающее мировой уровень стратегическое наукоемкое развитие промышленности, сельского хозяйства, водного хозяйства, охраны окружающей среды; </a:t>
            </a:r>
          </a:p>
          <a:p>
            <a:pPr marL="355600" indent="-355600" defTabSz="873125"/>
            <a:endParaRPr lang="ru-RU" sz="2000"/>
          </a:p>
          <a:p>
            <a:pPr marL="355600" indent="-355600" defTabSz="873125"/>
            <a:r>
              <a:rPr lang="ru-RU" sz="2000"/>
              <a:t>прирост производства продовольствия, сырья, воспроизводство ресурсов;</a:t>
            </a:r>
          </a:p>
          <a:p>
            <a:pPr marL="355600" indent="-355600" defTabSz="873125"/>
            <a:r>
              <a:rPr lang="ru-RU" sz="2000"/>
              <a:t> </a:t>
            </a:r>
          </a:p>
          <a:p>
            <a:pPr marL="355600" indent="-355600" defTabSz="873125"/>
            <a:r>
              <a:rPr lang="ru-RU" sz="2000"/>
              <a:t>экспортный потенциал биогеосистемотехники 300-600 млрд руб/год (экспертная оценка).</a:t>
            </a:r>
          </a:p>
          <a:p>
            <a:pPr marL="355600" indent="-355600" defTabSz="873125"/>
            <a:endParaRPr lang="ru-RU" sz="2000"/>
          </a:p>
        </p:txBody>
      </p:sp>
    </p:spTree>
  </p:cSld>
  <p:clrMapOvr>
    <a:masterClrMapping/>
  </p:clrMapOvr>
  <p:transition advTm="6344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1044ED42-1221-4E60-BEDE-499F94EE0F53}" type="slidenum">
              <a:rPr lang="ru-RU"/>
              <a:pPr/>
              <a:t>36</a:t>
            </a:fld>
            <a:endParaRPr lang="ru-RU"/>
          </a:p>
        </p:txBody>
      </p:sp>
      <p:sp>
        <p:nvSpPr>
          <p:cNvPr id="499714" name="Rectangle 2"/>
          <p:cNvSpPr>
            <a:spLocks noChangeArrowheads="1"/>
          </p:cNvSpPr>
          <p:nvPr/>
        </p:nvSpPr>
        <p:spPr bwMode="auto">
          <a:xfrm>
            <a:off x="611188" y="1268413"/>
            <a:ext cx="7848600" cy="1468437"/>
          </a:xfrm>
          <a:prstGeom prst="rect">
            <a:avLst/>
          </a:prstGeom>
          <a:solidFill>
            <a:srgbClr val="00FFFF">
              <a:alpha val="28000"/>
            </a:srgbClr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lIns="87275" tIns="43637" rIns="87275" bIns="43637">
            <a:spAutoFit/>
          </a:bodyPr>
          <a:lstStyle/>
          <a:p>
            <a:pPr marL="355600" indent="-355600" defTabSz="873125"/>
            <a:r>
              <a:rPr lang="ru-RU" sz="1800"/>
              <a:t>Биогеосистемотехника – возможность для РФ позитивно влиять на долгосрочные процессы гармоничного бескризисного развития мира в высококачественной устойчивой биосфере на технологической платформе ноосферы.</a:t>
            </a:r>
          </a:p>
          <a:p>
            <a:pPr marL="355600" indent="-355600" defTabSz="873125"/>
            <a:r>
              <a:rPr lang="ru-RU" sz="1800"/>
              <a:t>Развитие наукоемкого экспорта.</a:t>
            </a:r>
          </a:p>
        </p:txBody>
      </p:sp>
      <p:sp>
        <p:nvSpPr>
          <p:cNvPr id="499716" name="Rectangle 4"/>
          <p:cNvSpPr>
            <a:spLocks noChangeArrowheads="1"/>
          </p:cNvSpPr>
          <p:nvPr/>
        </p:nvSpPr>
        <p:spPr bwMode="auto">
          <a:xfrm>
            <a:off x="684213" y="3284538"/>
            <a:ext cx="7848600" cy="1193800"/>
          </a:xfrm>
          <a:prstGeom prst="rect">
            <a:avLst/>
          </a:prstGeom>
          <a:solidFill>
            <a:srgbClr val="00FFFF">
              <a:alpha val="28000"/>
            </a:srgbClr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lIns="87275" tIns="43637" rIns="87275" bIns="43637">
            <a:spAutoFit/>
          </a:bodyPr>
          <a:lstStyle/>
          <a:p>
            <a:pPr marL="355600" indent="-355600" defTabSz="873125"/>
            <a:r>
              <a:rPr lang="ru-RU" sz="1800"/>
              <a:t>Законодательный приоритет превышающих мировой уровень отечественных технологий; </a:t>
            </a:r>
          </a:p>
          <a:p>
            <a:pPr marL="355600" indent="-355600" defTabSz="873125"/>
            <a:r>
              <a:rPr lang="ru-RU" sz="1800"/>
              <a:t>одновременно – исключение применение устаревших технологий, опасных для качества земельных ресурсов и здоровья населения.</a:t>
            </a:r>
          </a:p>
        </p:txBody>
      </p:sp>
    </p:spTree>
  </p:cSld>
  <p:clrMapOvr>
    <a:masterClrMapping/>
  </p:clrMapOvr>
  <p:transition advTm="6344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4060734C-005B-4F31-B1EF-C319496BC414}" type="slidenum">
              <a:rPr lang="ru-RU"/>
              <a:pPr/>
              <a:t>37</a:t>
            </a:fld>
            <a:endParaRPr lang="ru-RU"/>
          </a:p>
        </p:txBody>
      </p:sp>
      <p:sp>
        <p:nvSpPr>
          <p:cNvPr id="500738" name="Rectangle 2"/>
          <p:cNvSpPr>
            <a:spLocks noChangeArrowheads="1"/>
          </p:cNvSpPr>
          <p:nvPr/>
        </p:nvSpPr>
        <p:spPr bwMode="auto">
          <a:xfrm>
            <a:off x="323850" y="404813"/>
            <a:ext cx="8569325" cy="6243658"/>
          </a:xfrm>
          <a:prstGeom prst="rect">
            <a:avLst/>
          </a:prstGeom>
          <a:solidFill>
            <a:srgbClr val="00FF00">
              <a:alpha val="20000"/>
            </a:srgbClr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lIns="87275" tIns="43637" rIns="87275" bIns="43637">
            <a:spAutoFit/>
          </a:bodyPr>
          <a:lstStyle/>
          <a:p>
            <a:pPr marL="355600" indent="-355600" defTabSz="873125"/>
            <a:r>
              <a:rPr lang="ru-RU" sz="2000" dirty="0"/>
              <a:t>Дорожная карта </a:t>
            </a:r>
            <a:r>
              <a:rPr lang="ru-RU" sz="2000" dirty="0" err="1"/>
              <a:t>биогеосистемотехники</a:t>
            </a:r>
            <a:endParaRPr lang="ru-RU" sz="2000" dirty="0"/>
          </a:p>
          <a:p>
            <a:pPr marL="355600" indent="-355600" defTabSz="873125"/>
            <a:endParaRPr lang="ru-RU" sz="2000" dirty="0"/>
          </a:p>
          <a:p>
            <a:pPr marL="355600" indent="-355600" defTabSz="873125">
              <a:buFontTx/>
              <a:buAutoNum type="arabicPeriod"/>
            </a:pPr>
            <a:r>
              <a:rPr lang="ru-RU" sz="1800" dirty="0"/>
              <a:t>Создание образцов техники для фрезерной обработки почвы и дисперсного внесения в обрабатываемый слой удобрительных веществ и  отходов. </a:t>
            </a:r>
          </a:p>
          <a:p>
            <a:pPr marL="355600" indent="-355600" defTabSz="873125">
              <a:buFontTx/>
              <a:buAutoNum type="arabicPeriod"/>
            </a:pPr>
            <a:r>
              <a:rPr lang="ru-RU" sz="1800" dirty="0"/>
              <a:t>Создание прототипов техники для внутрипочвенного импульсного </a:t>
            </a:r>
            <a:r>
              <a:rPr lang="ru-RU" sz="1800" dirty="0" smtClean="0"/>
              <a:t>увлажнения с </a:t>
            </a:r>
            <a:r>
              <a:rPr lang="ru-RU" sz="1800" dirty="0"/>
              <a:t>одновременным внесением удобрительных веществ и  отходов. </a:t>
            </a:r>
          </a:p>
          <a:p>
            <a:pPr marL="355600" indent="-355600" defTabSz="873125">
              <a:buFontTx/>
              <a:buAutoNum type="arabicPeriod"/>
            </a:pPr>
            <a:r>
              <a:rPr lang="ru-RU" sz="1800" dirty="0"/>
              <a:t>Создание сетевой структуры крупных, средних и малых предприятий для реализации </a:t>
            </a:r>
            <a:r>
              <a:rPr lang="ru-RU" sz="1800" dirty="0" err="1"/>
              <a:t>биогеосистемотехники</a:t>
            </a:r>
            <a:r>
              <a:rPr lang="ru-RU" sz="1800" dirty="0"/>
              <a:t> в производственных и рекреационных целях, в том числе, </a:t>
            </a:r>
            <a:r>
              <a:rPr lang="ru-RU" sz="1800" dirty="0" smtClean="0"/>
              <a:t>машинных </a:t>
            </a:r>
            <a:r>
              <a:rPr lang="ru-RU" sz="1800" dirty="0"/>
              <a:t>станций повышения плодородия </a:t>
            </a:r>
            <a:r>
              <a:rPr lang="ru-RU" sz="1800" dirty="0" smtClean="0"/>
              <a:t>почв </a:t>
            </a:r>
            <a:r>
              <a:rPr lang="ru-RU" sz="1800" dirty="0" smtClean="0">
                <a:solidFill>
                  <a:srgbClr val="FF0000"/>
                </a:solidFill>
              </a:rPr>
              <a:t>и </a:t>
            </a:r>
            <a:r>
              <a:rPr lang="ru-RU" sz="1800" dirty="0" err="1" smtClean="0">
                <a:solidFill>
                  <a:srgbClr val="FF0000"/>
                </a:solidFill>
              </a:rPr>
              <a:t>рециклига</a:t>
            </a:r>
            <a:r>
              <a:rPr lang="ru-RU" sz="1800" dirty="0" smtClean="0">
                <a:solidFill>
                  <a:srgbClr val="FF0000"/>
                </a:solidFill>
              </a:rPr>
              <a:t> отходов</a:t>
            </a:r>
            <a:r>
              <a:rPr lang="ru-RU" sz="1800" dirty="0" smtClean="0"/>
              <a:t>. </a:t>
            </a:r>
            <a:endParaRPr lang="ru-RU" sz="1800" dirty="0"/>
          </a:p>
          <a:p>
            <a:pPr marL="355600" indent="-355600" defTabSz="873125">
              <a:buFontTx/>
              <a:buAutoNum type="arabicPeriod"/>
            </a:pPr>
            <a:r>
              <a:rPr lang="ru-RU" sz="1800" dirty="0"/>
              <a:t>Создание предприятий для проектирования и производства роботизированных экспортно-ориентированных технических средств </a:t>
            </a:r>
            <a:r>
              <a:rPr lang="ru-RU" sz="1800" dirty="0" err="1"/>
              <a:t>биогеосистемотехники</a:t>
            </a:r>
            <a:r>
              <a:rPr lang="ru-RU" sz="1800" dirty="0"/>
              <a:t>.</a:t>
            </a:r>
          </a:p>
          <a:p>
            <a:pPr marL="355600" indent="-355600" defTabSz="873125">
              <a:buFontTx/>
              <a:buAutoNum type="arabicPeriod"/>
            </a:pPr>
            <a:r>
              <a:rPr lang="ru-RU" sz="1800" dirty="0"/>
              <a:t>Обучение персонала сетевой структуры для производства технических средств и реализации </a:t>
            </a:r>
            <a:r>
              <a:rPr lang="ru-RU" sz="1800" dirty="0" err="1"/>
              <a:t>биогеосистемотехники</a:t>
            </a:r>
            <a:r>
              <a:rPr lang="ru-RU" sz="1800" dirty="0"/>
              <a:t>.</a:t>
            </a:r>
          </a:p>
          <a:p>
            <a:pPr marL="355600" indent="-355600" defTabSz="873125">
              <a:buFontTx/>
              <a:buAutoNum type="arabicPeriod"/>
            </a:pPr>
            <a:r>
              <a:rPr lang="ru-RU" sz="1800" b="1" u="sng" dirty="0" smtClean="0">
                <a:solidFill>
                  <a:srgbClr val="FF0000"/>
                </a:solidFill>
              </a:rPr>
              <a:t>Правовые</a:t>
            </a:r>
            <a:r>
              <a:rPr lang="ru-RU" sz="1800" u="sng" dirty="0" smtClean="0"/>
              <a:t> и программные</a:t>
            </a:r>
            <a:r>
              <a:rPr lang="ru-RU" sz="1800" dirty="0" smtClean="0"/>
              <a:t> механизмы </a:t>
            </a:r>
            <a:r>
              <a:rPr lang="ru-RU" sz="1800" dirty="0"/>
              <a:t>обеспечения применения в РФ </a:t>
            </a:r>
            <a:r>
              <a:rPr lang="ru-RU" sz="1800" dirty="0" err="1" smtClean="0"/>
              <a:t>биогеосистемотехники</a:t>
            </a:r>
            <a:r>
              <a:rPr lang="ru-RU" sz="1800" dirty="0" smtClean="0"/>
              <a:t>.</a:t>
            </a:r>
            <a:endParaRPr lang="ru-RU" sz="1800" dirty="0"/>
          </a:p>
          <a:p>
            <a:pPr marL="355600" indent="-355600" defTabSz="873125">
              <a:buFontTx/>
              <a:buAutoNum type="arabicPeriod"/>
            </a:pPr>
            <a:r>
              <a:rPr lang="ru-RU" sz="1800" dirty="0"/>
              <a:t>Разработка предложений о коренной модернизации промышленности, включая машиностроение, в фокусе </a:t>
            </a:r>
            <a:r>
              <a:rPr lang="ru-RU" sz="1800" dirty="0" err="1"/>
              <a:t>биогеосистемотехники</a:t>
            </a:r>
            <a:r>
              <a:rPr lang="ru-RU" sz="1800" dirty="0"/>
              <a:t>.  </a:t>
            </a:r>
          </a:p>
          <a:p>
            <a:pPr marL="355600" indent="-355600" defTabSz="873125">
              <a:buFontTx/>
              <a:buAutoNum type="arabicPeriod"/>
            </a:pPr>
            <a:r>
              <a:rPr lang="ru-RU" sz="1800" dirty="0"/>
              <a:t>Продвижение </a:t>
            </a:r>
            <a:r>
              <a:rPr lang="ru-RU" sz="1800" dirty="0" err="1"/>
              <a:t>биогеосистемотехники</a:t>
            </a:r>
            <a:r>
              <a:rPr lang="ru-RU" sz="1800" dirty="0"/>
              <a:t> на мировом уровне.</a:t>
            </a:r>
          </a:p>
        </p:txBody>
      </p:sp>
    </p:spTree>
  </p:cSld>
  <p:clrMapOvr>
    <a:masterClrMapping/>
  </p:clrMapOvr>
  <p:transition advTm="8469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E1ABA6D3-0B79-4ED5-A50D-8B6C00B44F56}" type="slidenum">
              <a:rPr lang="ru-RU"/>
              <a:pPr/>
              <a:t>38</a:t>
            </a:fld>
            <a:endParaRPr lang="ru-RU"/>
          </a:p>
        </p:txBody>
      </p:sp>
      <p:pic>
        <p:nvPicPr>
          <p:cNvPr id="547842" name="Picture 2" descr="P10100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34605" y="333374"/>
            <a:ext cx="3817295" cy="5183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7843" name="Rectangle 3"/>
          <p:cNvSpPr>
            <a:spLocks noChangeArrowheads="1"/>
          </p:cNvSpPr>
          <p:nvPr/>
        </p:nvSpPr>
        <p:spPr bwMode="auto">
          <a:xfrm>
            <a:off x="5004048" y="5661248"/>
            <a:ext cx="3668364" cy="672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7275" tIns="43637" rIns="87275" bIns="43637" anchor="ctr">
            <a:spAutoFit/>
          </a:bodyPr>
          <a:lstStyle/>
          <a:p>
            <a:pPr defTabSz="873125"/>
            <a:r>
              <a:rPr lang="ru-RU" sz="1800" b="1" dirty="0" smtClean="0">
                <a:solidFill>
                  <a:srgbClr val="FF0000"/>
                </a:solidFill>
                <a:cs typeface="Times New Roman" pitchFamily="18" charset="0"/>
              </a:rPr>
              <a:t>Премия им. Вернадского</a:t>
            </a:r>
            <a:r>
              <a:rPr lang="en-US" sz="1800" b="1" dirty="0" smtClean="0">
                <a:solidFill>
                  <a:srgbClr val="FF0000"/>
                </a:solidFill>
                <a:cs typeface="Times New Roman" pitchFamily="18" charset="0"/>
              </a:rPr>
              <a:t>, </a:t>
            </a:r>
            <a:r>
              <a:rPr lang="en-US" sz="1800" b="1" dirty="0">
                <a:solidFill>
                  <a:srgbClr val="FF0000"/>
                </a:solidFill>
                <a:cs typeface="Times New Roman" pitchFamily="18" charset="0"/>
              </a:rPr>
              <a:t>2008</a:t>
            </a:r>
            <a:endParaRPr lang="ru-RU" sz="1800" b="1" dirty="0">
              <a:solidFill>
                <a:srgbClr val="FF0000"/>
              </a:solidFill>
              <a:cs typeface="Times New Roman" pitchFamily="18" charset="0"/>
            </a:endParaRPr>
          </a:p>
          <a:p>
            <a:pPr defTabSz="873125"/>
            <a:r>
              <a:rPr lang="ru-RU" sz="2000" dirty="0" smtClean="0"/>
              <a:t>(лауреат)</a:t>
            </a:r>
            <a:endParaRPr lang="en-US" sz="2000" dirty="0"/>
          </a:p>
        </p:txBody>
      </p:sp>
      <p:sp>
        <p:nvSpPr>
          <p:cNvPr id="547844" name="Rectangle 1"/>
          <p:cNvSpPr>
            <a:spLocks noChangeArrowheads="1"/>
          </p:cNvSpPr>
          <p:nvPr/>
        </p:nvSpPr>
        <p:spPr bwMode="auto">
          <a:xfrm>
            <a:off x="251520" y="476672"/>
            <a:ext cx="4465191" cy="507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7275" tIns="43637" rIns="87275" bIns="43637" anchor="ctr">
            <a:spAutoFit/>
          </a:bodyPr>
          <a:lstStyle/>
          <a:p>
            <a:pPr defTabSz="873125"/>
            <a:r>
              <a:rPr lang="ru-RU" sz="1800" u="sng" dirty="0" smtClean="0">
                <a:solidFill>
                  <a:srgbClr val="000080"/>
                </a:solidFill>
                <a:latin typeface="Calibri" pitchFamily="34" charset="0"/>
                <a:cs typeface="Times New Roman" pitchFamily="18" charset="0"/>
              </a:rPr>
              <a:t>Исследования и практические разработки отмечены</a:t>
            </a:r>
            <a:r>
              <a:rPr lang="en-US" sz="1800" u="sng" dirty="0" smtClean="0">
                <a:solidFill>
                  <a:srgbClr val="000080"/>
                </a:solidFill>
                <a:latin typeface="Calibri" pitchFamily="34" charset="0"/>
                <a:cs typeface="Times New Roman" pitchFamily="18" charset="0"/>
              </a:rPr>
              <a:t>:</a:t>
            </a:r>
            <a:endParaRPr lang="en-US" sz="1800" u="sng" dirty="0">
              <a:solidFill>
                <a:srgbClr val="000080"/>
              </a:solidFill>
              <a:latin typeface="Calibri" pitchFamily="34" charset="0"/>
              <a:cs typeface="Times New Roman" pitchFamily="18" charset="0"/>
            </a:endParaRPr>
          </a:p>
          <a:p>
            <a:pPr defTabSz="873125"/>
            <a:endParaRPr lang="ru-RU" sz="1800" u="sng" dirty="0">
              <a:latin typeface="Calibri" pitchFamily="34" charset="0"/>
              <a:cs typeface="Times New Roman" pitchFamily="18" charset="0"/>
            </a:endParaRPr>
          </a:p>
          <a:p>
            <a:pPr defTabSz="873125" eaLnBrk="0" hangingPunct="0">
              <a:buFont typeface="Wingdings" pitchFamily="2" charset="2"/>
              <a:buChar char="Ø"/>
            </a:pPr>
            <a:r>
              <a:rPr lang="ru-RU" sz="1800" dirty="0" smtClean="0">
                <a:solidFill>
                  <a:srgbClr val="000080"/>
                </a:solidFill>
                <a:latin typeface="Calibri" pitchFamily="34" charset="0"/>
                <a:cs typeface="Times New Roman" pitchFamily="18" charset="0"/>
              </a:rPr>
              <a:t>Золотая медаль ВДНХ</a:t>
            </a:r>
            <a:r>
              <a:rPr lang="en-US" sz="1800" dirty="0" smtClean="0">
                <a:solidFill>
                  <a:srgbClr val="000080"/>
                </a:solidFill>
                <a:latin typeface="Calibri" pitchFamily="34" charset="0"/>
                <a:cs typeface="Times New Roman" pitchFamily="18" charset="0"/>
              </a:rPr>
              <a:t>, </a:t>
            </a:r>
            <a:r>
              <a:rPr lang="en-US" sz="1800" dirty="0">
                <a:solidFill>
                  <a:srgbClr val="000080"/>
                </a:solidFill>
                <a:latin typeface="Calibri" pitchFamily="34" charset="0"/>
                <a:cs typeface="Times New Roman" pitchFamily="18" charset="0"/>
              </a:rPr>
              <a:t>1975;</a:t>
            </a:r>
            <a:endParaRPr lang="ru-RU" sz="1800" dirty="0">
              <a:latin typeface="Calibri" pitchFamily="34" charset="0"/>
              <a:cs typeface="Times New Roman" pitchFamily="18" charset="0"/>
            </a:endParaRPr>
          </a:p>
          <a:p>
            <a:pPr defTabSz="873125" eaLnBrk="0" hangingPunct="0">
              <a:buFont typeface="Wingdings" pitchFamily="2" charset="2"/>
              <a:buChar char="Ø"/>
            </a:pPr>
            <a:r>
              <a:rPr lang="ru-RU" sz="1800" dirty="0" smtClean="0">
                <a:solidFill>
                  <a:srgbClr val="000080"/>
                </a:solidFill>
                <a:latin typeface="Calibri" pitchFamily="34" charset="0"/>
                <a:cs typeface="Times New Roman" pitchFamily="18" charset="0"/>
              </a:rPr>
              <a:t>Серебряная медаль ВДНХ</a:t>
            </a:r>
            <a:r>
              <a:rPr lang="en-US" sz="1800" dirty="0" smtClean="0">
                <a:solidFill>
                  <a:srgbClr val="000080"/>
                </a:solidFill>
                <a:latin typeface="Calibri" pitchFamily="34" charset="0"/>
                <a:cs typeface="Times New Roman" pitchFamily="18" charset="0"/>
              </a:rPr>
              <a:t>, </a:t>
            </a:r>
            <a:r>
              <a:rPr lang="en-US" sz="1800" dirty="0">
                <a:solidFill>
                  <a:srgbClr val="000080"/>
                </a:solidFill>
                <a:latin typeface="Calibri" pitchFamily="34" charset="0"/>
                <a:cs typeface="Times New Roman" pitchFamily="18" charset="0"/>
              </a:rPr>
              <a:t>1976;</a:t>
            </a:r>
            <a:endParaRPr lang="ru-RU" sz="1800" dirty="0">
              <a:latin typeface="Calibri" pitchFamily="34" charset="0"/>
            </a:endParaRPr>
          </a:p>
          <a:p>
            <a:pPr defTabSz="873125" eaLnBrk="0" hangingPunct="0">
              <a:buFont typeface="Wingdings" pitchFamily="2" charset="2"/>
              <a:buChar char="Ø"/>
            </a:pPr>
            <a:r>
              <a:rPr lang="ru-RU" sz="1800" dirty="0" smtClean="0">
                <a:solidFill>
                  <a:srgbClr val="000080"/>
                </a:solidFill>
                <a:latin typeface="Calibri" pitchFamily="34" charset="0"/>
                <a:cs typeface="Times New Roman" pitchFamily="18" charset="0"/>
              </a:rPr>
              <a:t>Бронзовая медаль ВДНХ</a:t>
            </a:r>
            <a:r>
              <a:rPr lang="en-US" sz="1800" dirty="0" smtClean="0">
                <a:solidFill>
                  <a:srgbClr val="000080"/>
                </a:solidFill>
                <a:latin typeface="Calibri" pitchFamily="34" charset="0"/>
                <a:cs typeface="Times New Roman" pitchFamily="18" charset="0"/>
              </a:rPr>
              <a:t>, </a:t>
            </a:r>
            <a:r>
              <a:rPr lang="en-US" sz="1800" dirty="0">
                <a:solidFill>
                  <a:srgbClr val="000080"/>
                </a:solidFill>
                <a:latin typeface="Calibri" pitchFamily="34" charset="0"/>
                <a:cs typeface="Times New Roman" pitchFamily="18" charset="0"/>
              </a:rPr>
              <a:t>1977;</a:t>
            </a:r>
            <a:endParaRPr lang="ru-RU" sz="1800" dirty="0">
              <a:latin typeface="Calibri" pitchFamily="34" charset="0"/>
            </a:endParaRPr>
          </a:p>
          <a:p>
            <a:pPr defTabSz="873125" eaLnBrk="0" hangingPunct="0">
              <a:buFont typeface="Wingdings" pitchFamily="2" charset="2"/>
              <a:buChar char="Ø"/>
            </a:pPr>
            <a:r>
              <a:rPr lang="ru-RU" sz="1800" dirty="0" smtClean="0">
                <a:solidFill>
                  <a:srgbClr val="000080"/>
                </a:solidFill>
                <a:latin typeface="Calibri" pitchFamily="34" charset="0"/>
                <a:cs typeface="Times New Roman" pitchFamily="18" charset="0"/>
              </a:rPr>
              <a:t>Бронзовая медаль ВДНХ</a:t>
            </a:r>
            <a:r>
              <a:rPr lang="en-US" sz="1800" dirty="0" smtClean="0">
                <a:solidFill>
                  <a:srgbClr val="000080"/>
                </a:solidFill>
                <a:latin typeface="Calibri" pitchFamily="34" charset="0"/>
                <a:cs typeface="Times New Roman" pitchFamily="18" charset="0"/>
              </a:rPr>
              <a:t>, </a:t>
            </a:r>
            <a:r>
              <a:rPr lang="en-US" sz="1800" dirty="0">
                <a:solidFill>
                  <a:srgbClr val="000080"/>
                </a:solidFill>
                <a:latin typeface="Calibri" pitchFamily="34" charset="0"/>
                <a:cs typeface="Times New Roman" pitchFamily="18" charset="0"/>
              </a:rPr>
              <a:t>1986;</a:t>
            </a:r>
            <a:endParaRPr lang="ru-RU" sz="1800" dirty="0">
              <a:latin typeface="Calibri" pitchFamily="34" charset="0"/>
            </a:endParaRPr>
          </a:p>
          <a:p>
            <a:pPr defTabSz="873125" eaLnBrk="0" hangingPunct="0"/>
            <a:endParaRPr lang="en-US" sz="1800" dirty="0">
              <a:solidFill>
                <a:srgbClr val="000080"/>
              </a:solidFill>
              <a:latin typeface="Calibri" pitchFamily="34" charset="0"/>
              <a:cs typeface="Times New Roman" pitchFamily="18" charset="0"/>
            </a:endParaRPr>
          </a:p>
          <a:p>
            <a:pPr defTabSz="873125" eaLnBrk="0" hangingPunct="0"/>
            <a:endParaRPr lang="ru-RU" sz="1800" dirty="0">
              <a:latin typeface="Calibri" pitchFamily="34" charset="0"/>
            </a:endParaRPr>
          </a:p>
          <a:p>
            <a:pPr defTabSz="873125" eaLnBrk="0" hangingPunct="0">
              <a:buFont typeface="Wingdings" pitchFamily="2" charset="2"/>
              <a:buChar char="Ø"/>
            </a:pPr>
            <a:r>
              <a:rPr lang="ru-RU" sz="1800" dirty="0" smtClean="0">
                <a:solidFill>
                  <a:srgbClr val="000080"/>
                </a:solidFill>
                <a:latin typeface="Calibri" pitchFamily="34" charset="0"/>
                <a:cs typeface="Times New Roman" pitchFamily="18" charset="0"/>
              </a:rPr>
              <a:t>Премия фонда им. Вернадского</a:t>
            </a:r>
            <a:r>
              <a:rPr lang="en-US" sz="1800" dirty="0" smtClean="0">
                <a:solidFill>
                  <a:srgbClr val="000080"/>
                </a:solidFill>
                <a:latin typeface="Calibri" pitchFamily="34" charset="0"/>
                <a:cs typeface="Times New Roman" pitchFamily="18" charset="0"/>
              </a:rPr>
              <a:t>, </a:t>
            </a:r>
            <a:r>
              <a:rPr lang="en-US" sz="1800" dirty="0">
                <a:solidFill>
                  <a:srgbClr val="000080"/>
                </a:solidFill>
                <a:latin typeface="Calibri" pitchFamily="34" charset="0"/>
                <a:cs typeface="Times New Roman" pitchFamily="18" charset="0"/>
              </a:rPr>
              <a:t>2008;</a:t>
            </a:r>
            <a:endParaRPr lang="ru-RU" sz="1800" dirty="0">
              <a:latin typeface="Calibri" pitchFamily="34" charset="0"/>
            </a:endParaRPr>
          </a:p>
          <a:p>
            <a:pPr defTabSz="873125" eaLnBrk="0" hangingPunct="0">
              <a:buFont typeface="Wingdings" pitchFamily="2" charset="2"/>
              <a:buChar char="Ø"/>
            </a:pPr>
            <a:r>
              <a:rPr lang="ru-RU" sz="1800" dirty="0" smtClean="0">
                <a:solidFill>
                  <a:srgbClr val="000080"/>
                </a:solidFill>
                <a:latin typeface="Calibri" pitchFamily="34" charset="0"/>
                <a:cs typeface="Times New Roman" pitchFamily="18" charset="0"/>
              </a:rPr>
              <a:t>Золотая медаль 10-го Московского Международного салона инноваций</a:t>
            </a:r>
            <a:r>
              <a:rPr lang="en-US" sz="1800" dirty="0" smtClean="0">
                <a:solidFill>
                  <a:srgbClr val="000080"/>
                </a:solidFill>
                <a:latin typeface="Calibri" pitchFamily="34" charset="0"/>
                <a:cs typeface="Times New Roman" pitchFamily="18" charset="0"/>
              </a:rPr>
              <a:t>, </a:t>
            </a:r>
            <a:r>
              <a:rPr lang="en-US" sz="1800" dirty="0">
                <a:solidFill>
                  <a:srgbClr val="000080"/>
                </a:solidFill>
                <a:latin typeface="Calibri" pitchFamily="34" charset="0"/>
                <a:cs typeface="Times New Roman" pitchFamily="18" charset="0"/>
              </a:rPr>
              <a:t>2010;</a:t>
            </a:r>
            <a:endParaRPr lang="ru-RU" sz="1800" dirty="0">
              <a:latin typeface="Calibri" pitchFamily="34" charset="0"/>
            </a:endParaRPr>
          </a:p>
          <a:p>
            <a:pPr defTabSz="873125" eaLnBrk="0" hangingPunct="0">
              <a:buFont typeface="Wingdings" pitchFamily="2" charset="2"/>
              <a:buChar char="Ø"/>
            </a:pPr>
            <a:r>
              <a:rPr lang="ru-RU" sz="1800" dirty="0" smtClean="0">
                <a:solidFill>
                  <a:srgbClr val="000080"/>
                </a:solidFill>
                <a:latin typeface="Calibri" pitchFamily="34" charset="0"/>
                <a:cs typeface="Times New Roman" pitchFamily="18" charset="0"/>
              </a:rPr>
              <a:t>Золотая, две серебряных, и бронзовая медали  Золотая Осень,</a:t>
            </a:r>
            <a:r>
              <a:rPr lang="en-US" sz="1800" dirty="0" smtClean="0">
                <a:solidFill>
                  <a:srgbClr val="000080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1800" dirty="0">
                <a:solidFill>
                  <a:srgbClr val="000080"/>
                </a:solidFill>
                <a:latin typeface="Calibri" pitchFamily="34" charset="0"/>
                <a:cs typeface="Times New Roman" pitchFamily="18" charset="0"/>
              </a:rPr>
              <a:t>2010;</a:t>
            </a:r>
          </a:p>
          <a:p>
            <a:pPr defTabSz="873125" eaLnBrk="0" hangingPunct="0">
              <a:buFont typeface="Wingdings" pitchFamily="2" charset="2"/>
              <a:buChar char="Ø"/>
            </a:pPr>
            <a:r>
              <a:rPr lang="ru-RU" sz="1800" dirty="0" smtClean="0">
                <a:solidFill>
                  <a:srgbClr val="000080"/>
                </a:solidFill>
                <a:latin typeface="Calibri" pitchFamily="34" charset="0"/>
                <a:cs typeface="Times New Roman" pitchFamily="18" charset="0"/>
              </a:rPr>
              <a:t>Диплом</a:t>
            </a:r>
            <a:r>
              <a:rPr lang="en-US" sz="1800" dirty="0" smtClean="0">
                <a:solidFill>
                  <a:srgbClr val="000080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rgbClr val="000080"/>
                </a:solidFill>
                <a:latin typeface="Calibri" pitchFamily="34" charset="0"/>
                <a:cs typeface="Times New Roman" pitchFamily="18" charset="0"/>
              </a:rPr>
              <a:t>9-го</a:t>
            </a:r>
            <a:r>
              <a:rPr lang="en-US" sz="1800" dirty="0" smtClean="0">
                <a:solidFill>
                  <a:srgbClr val="000080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rgbClr val="000080"/>
                </a:solidFill>
                <a:latin typeface="Calibri" pitchFamily="34" charset="0"/>
                <a:cs typeface="Times New Roman" pitchFamily="18" charset="0"/>
              </a:rPr>
              <a:t> Инвестиционного экономического саммита, Сочи,</a:t>
            </a:r>
            <a:r>
              <a:rPr lang="en-US" sz="1800" dirty="0" smtClean="0">
                <a:solidFill>
                  <a:srgbClr val="000080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1800" dirty="0">
                <a:solidFill>
                  <a:srgbClr val="000080"/>
                </a:solidFill>
                <a:latin typeface="Calibri" pitchFamily="34" charset="0"/>
                <a:cs typeface="Times New Roman" pitchFamily="18" charset="0"/>
              </a:rPr>
              <a:t>2010. </a:t>
            </a:r>
            <a:endParaRPr lang="ru-RU" sz="1800" dirty="0">
              <a:solidFill>
                <a:srgbClr val="000080"/>
              </a:solidFill>
              <a:latin typeface="Calibri" pitchFamily="34" charset="0"/>
              <a:cs typeface="Times New Roman" pitchFamily="18" charset="0"/>
            </a:endParaRPr>
          </a:p>
          <a:p>
            <a:pPr defTabSz="873125" eaLnBrk="0" hangingPunct="0">
              <a:buFont typeface="Wingdings" pitchFamily="2" charset="2"/>
              <a:buChar char="Ø"/>
            </a:pPr>
            <a:r>
              <a:rPr lang="ru-RU" sz="1800" dirty="0" smtClean="0">
                <a:solidFill>
                  <a:srgbClr val="000080"/>
                </a:solidFill>
                <a:latin typeface="Calibri" pitchFamily="34" charset="0"/>
              </a:rPr>
              <a:t>Диплом выставки высоких технологий</a:t>
            </a:r>
            <a:r>
              <a:rPr lang="en-US" sz="1800" dirty="0" smtClean="0">
                <a:solidFill>
                  <a:srgbClr val="000080"/>
                </a:solidFill>
                <a:latin typeface="Calibri" pitchFamily="34" charset="0"/>
              </a:rPr>
              <a:t>,</a:t>
            </a:r>
            <a:r>
              <a:rPr lang="ru-RU" sz="1800" dirty="0" smtClean="0">
                <a:solidFill>
                  <a:srgbClr val="000080"/>
                </a:solidFill>
                <a:latin typeface="Calibri" pitchFamily="34" charset="0"/>
              </a:rPr>
              <a:t> Ростов-на-Дону</a:t>
            </a:r>
            <a:r>
              <a:rPr lang="en-US" sz="1800" dirty="0" smtClean="0">
                <a:solidFill>
                  <a:srgbClr val="000080"/>
                </a:solidFill>
                <a:latin typeface="Calibri" pitchFamily="34" charset="0"/>
              </a:rPr>
              <a:t>, </a:t>
            </a:r>
            <a:r>
              <a:rPr lang="en-US" sz="1800" dirty="0">
                <a:solidFill>
                  <a:srgbClr val="000080"/>
                </a:solidFill>
                <a:latin typeface="Calibri" pitchFamily="34" charset="0"/>
              </a:rPr>
              <a:t>2010.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BCED5AB6-19E5-45DF-9C75-544FE2E5B531}" type="slidenum">
              <a:rPr lang="ru-RU"/>
              <a:pPr/>
              <a:t>39</a:t>
            </a:fld>
            <a:endParaRPr lang="ru-RU"/>
          </a:p>
        </p:txBody>
      </p:sp>
      <p:pic>
        <p:nvPicPr>
          <p:cNvPr id="548866" name="Picture 2" descr="Изображение 33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8867" name="Прямоугольник 2"/>
          <p:cNvSpPr>
            <a:spLocks noChangeArrowheads="1"/>
          </p:cNvSpPr>
          <p:nvPr/>
        </p:nvSpPr>
        <p:spPr bwMode="auto">
          <a:xfrm>
            <a:off x="2124075" y="6308725"/>
            <a:ext cx="3495675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7275" tIns="43637" rIns="87275" bIns="43637">
            <a:spAutoFit/>
          </a:bodyPr>
          <a:lstStyle/>
          <a:p>
            <a:pPr defTabSz="873125"/>
            <a:r>
              <a:rPr lang="en-US" sz="1600">
                <a:solidFill>
                  <a:schemeClr val="bg1"/>
                </a:solidFill>
                <a:latin typeface="Calibri" pitchFamily="34" charset="0"/>
              </a:rPr>
              <a:t>Colleagues with V.P. Kalinichenko (right)</a:t>
            </a:r>
            <a:endParaRPr lang="ru-RU" sz="16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48868" name="Rectangle 4"/>
          <p:cNvSpPr>
            <a:spLocks/>
          </p:cNvSpPr>
          <p:nvPr/>
        </p:nvSpPr>
        <p:spPr bwMode="auto">
          <a:xfrm>
            <a:off x="7524750" y="1989138"/>
            <a:ext cx="1439863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7275" tIns="43637" rIns="87275" bIns="43637" anchor="ctr"/>
          <a:lstStyle/>
          <a:p>
            <a:pPr algn="ctr" defTabSz="873125" eaLnBrk="0" hangingPunct="0"/>
            <a:r>
              <a:rPr lang="ru-RU" sz="2800">
                <a:latin typeface="Calibri" pitchFamily="34" charset="0"/>
              </a:rPr>
              <a:t>Спасибо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250825" y="188913"/>
            <a:ext cx="8713788" cy="1587500"/>
          </a:xfrm>
          <a:prstGeom prst="rect">
            <a:avLst/>
          </a:prstGeom>
          <a:solidFill>
            <a:srgbClr val="CCFF66">
              <a:alpha val="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800"/>
              <a:t>Биогеосистемотехника – инновационный стратегический проект:</a:t>
            </a:r>
          </a:p>
          <a:p>
            <a:r>
              <a:rPr lang="ru-RU" sz="1800"/>
              <a:t>экологически безопасный рециклинг отходов, повышение биологической емкости и устойчивости биосферы Земли, увеличение производства продовольствия, сырья и биотоплива, развитие гражданского общества</a:t>
            </a:r>
            <a:endParaRPr lang="en-US" sz="1800"/>
          </a:p>
          <a:p>
            <a:pPr algn="r"/>
            <a:r>
              <a:rPr lang="en-US" sz="800"/>
              <a:t> </a:t>
            </a:r>
          </a:p>
          <a:p>
            <a:pPr algn="r"/>
            <a:r>
              <a:rPr lang="en-US" sz="1800">
                <a:hlinkClick r:id="rId3"/>
              </a:rPr>
              <a:t>kalinitch@mail.ru</a:t>
            </a:r>
            <a:r>
              <a:rPr lang="en-US" sz="1800"/>
              <a:t>       </a:t>
            </a:r>
            <a:endParaRPr lang="ru-RU" sz="1800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179388" y="4941888"/>
            <a:ext cx="9145587" cy="1189037"/>
          </a:xfrm>
          <a:prstGeom prst="rect">
            <a:avLst/>
          </a:prstGeom>
          <a:solidFill>
            <a:srgbClr val="CCFF66">
              <a:alpha val="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Предложение :</a:t>
            </a:r>
          </a:p>
          <a:p>
            <a:r>
              <a:rPr lang="ru-RU" sz="2200" b="1" dirty="0">
                <a:solidFill>
                  <a:schemeClr val="bg1"/>
                </a:solidFill>
              </a:rPr>
              <a:t>Создать рабочую группу </a:t>
            </a:r>
            <a:r>
              <a:rPr lang="ru-RU" sz="2200" b="1" dirty="0" smtClean="0">
                <a:solidFill>
                  <a:schemeClr val="bg1"/>
                </a:solidFill>
              </a:rPr>
              <a:t>разработки и внедрения </a:t>
            </a:r>
            <a:r>
              <a:rPr lang="ru-RU" sz="2200" b="1" dirty="0">
                <a:solidFill>
                  <a:schemeClr val="bg1"/>
                </a:solidFill>
              </a:rPr>
              <a:t>проекта «</a:t>
            </a:r>
            <a:r>
              <a:rPr lang="ru-RU" sz="2200" b="1" dirty="0" err="1">
                <a:solidFill>
                  <a:schemeClr val="bg1"/>
                </a:solidFill>
              </a:rPr>
              <a:t>Биогеосистемотехника</a:t>
            </a:r>
            <a:r>
              <a:rPr lang="ru-RU" sz="2200" b="1" dirty="0">
                <a:solidFill>
                  <a:schemeClr val="bg1"/>
                </a:solidFill>
              </a:rPr>
              <a:t>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153DD962-7B1C-4FB5-BCC7-FFDA57AB0662}" type="slidenum">
              <a:rPr lang="ru-RU"/>
              <a:pPr/>
              <a:t>4</a:t>
            </a:fld>
            <a:endParaRPr lang="ru-RU"/>
          </a:p>
        </p:txBody>
      </p:sp>
      <p:sp>
        <p:nvSpPr>
          <p:cNvPr id="523266" name="Rectangle 2"/>
          <p:cNvSpPr>
            <a:spLocks noChangeArrowheads="1"/>
          </p:cNvSpPr>
          <p:nvPr/>
        </p:nvSpPr>
        <p:spPr bwMode="auto">
          <a:xfrm>
            <a:off x="323850" y="549275"/>
            <a:ext cx="8351838" cy="2242562"/>
          </a:xfrm>
          <a:prstGeom prst="rect">
            <a:avLst/>
          </a:prstGeom>
          <a:solidFill>
            <a:srgbClr val="FFFF99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lIns="87275" tIns="43637" rIns="87275" bIns="43637">
            <a:spAutoFit/>
          </a:bodyPr>
          <a:lstStyle/>
          <a:p>
            <a:pPr defTabSz="873125"/>
            <a:r>
              <a:rPr lang="ru-RU" sz="2000" dirty="0" smtClean="0"/>
              <a:t>Запоздание принятия решений о качестве </a:t>
            </a:r>
            <a:r>
              <a:rPr lang="ru-RU" sz="2000" dirty="0" err="1" smtClean="0"/>
              <a:t>экосферы</a:t>
            </a:r>
            <a:r>
              <a:rPr lang="ru-RU" sz="2000" dirty="0" smtClean="0"/>
              <a:t>.</a:t>
            </a:r>
            <a:endParaRPr lang="ru-RU" sz="2000" dirty="0" smtClean="0"/>
          </a:p>
          <a:p>
            <a:pPr defTabSz="873125"/>
            <a:r>
              <a:rPr lang="ru-RU" sz="2000" dirty="0" smtClean="0"/>
              <a:t>Инициаторы </a:t>
            </a:r>
            <a:r>
              <a:rPr lang="ru-RU" sz="2000" dirty="0"/>
              <a:t>очистки </a:t>
            </a:r>
            <a:r>
              <a:rPr lang="ru-RU" sz="2000" dirty="0" smtClean="0"/>
              <a:t>Арктики Николай </a:t>
            </a:r>
            <a:r>
              <a:rPr lang="ru-RU" sz="2000" dirty="0"/>
              <a:t>Николаевич Дроздов </a:t>
            </a:r>
            <a:r>
              <a:rPr lang="ru-RU" sz="2000" dirty="0" smtClean="0"/>
              <a:t>и Игорь </a:t>
            </a:r>
            <a:r>
              <a:rPr lang="ru-RU" sz="2000" dirty="0"/>
              <a:t>Леонидович </a:t>
            </a:r>
            <a:r>
              <a:rPr lang="ru-RU" sz="2000" dirty="0" err="1" smtClean="0"/>
              <a:t>Шпектор</a:t>
            </a:r>
            <a:r>
              <a:rPr lang="ru-RU" sz="2000" dirty="0" smtClean="0"/>
              <a:t> дважды убеждали Президента РФ в необходимости действий. </a:t>
            </a:r>
            <a:endParaRPr lang="ru-RU" sz="2000" dirty="0"/>
          </a:p>
          <a:p>
            <a:pPr defTabSz="873125"/>
            <a:r>
              <a:rPr lang="ru-RU" sz="2000" dirty="0" smtClean="0"/>
              <a:t>Результатом стала Программа </a:t>
            </a:r>
            <a:r>
              <a:rPr lang="ru-RU" sz="2000" dirty="0"/>
              <a:t>преодоления накопленного экологического ущерба. </a:t>
            </a:r>
            <a:r>
              <a:rPr lang="ru-RU" sz="2000" dirty="0" smtClean="0"/>
              <a:t>Но никак не превентивное обеспечение качества </a:t>
            </a:r>
            <a:r>
              <a:rPr lang="ru-RU" sz="2000" dirty="0" err="1" smtClean="0"/>
              <a:t>экосферы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523267" name="Rectangle 3"/>
          <p:cNvSpPr>
            <a:spLocks noChangeArrowheads="1"/>
          </p:cNvSpPr>
          <p:nvPr/>
        </p:nvSpPr>
        <p:spPr bwMode="auto">
          <a:xfrm>
            <a:off x="1187624" y="2996952"/>
            <a:ext cx="7416800" cy="1934786"/>
          </a:xfrm>
          <a:prstGeom prst="rect">
            <a:avLst/>
          </a:prstGeom>
          <a:solidFill>
            <a:srgbClr val="FFFF99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lIns="87275" tIns="43637" rIns="87275" bIns="43637">
            <a:spAutoFit/>
          </a:bodyPr>
          <a:lstStyle/>
          <a:p>
            <a:pPr defTabSz="873125"/>
            <a:r>
              <a:rPr lang="ru-RU" sz="2000" dirty="0" smtClean="0"/>
              <a:t>Устаревшие решения</a:t>
            </a:r>
          </a:p>
          <a:p>
            <a:pPr defTabSz="873125"/>
            <a:r>
              <a:rPr lang="ru-RU" sz="2000" dirty="0" smtClean="0"/>
              <a:t>Раздельный </a:t>
            </a:r>
            <a:r>
              <a:rPr lang="ru-RU" sz="2000" dirty="0"/>
              <a:t>сбор мусора: Ленинград, 60-е годы.</a:t>
            </a:r>
          </a:p>
          <a:p>
            <a:pPr defTabSz="873125"/>
            <a:r>
              <a:rPr lang="ru-RU" sz="2000" dirty="0"/>
              <a:t>То же для Ростова-на-Дону: </a:t>
            </a:r>
            <a:r>
              <a:rPr lang="en-US" sz="2000" dirty="0"/>
              <a:t>SCHÄFER</a:t>
            </a:r>
            <a:r>
              <a:rPr lang="ru-RU" sz="2000" dirty="0"/>
              <a:t>, 2013, </a:t>
            </a:r>
            <a:r>
              <a:rPr lang="ru-RU" sz="2000" dirty="0" smtClean="0"/>
              <a:t>для Москвы: Япония</a:t>
            </a:r>
            <a:r>
              <a:rPr lang="ru-RU" sz="2000" dirty="0"/>
              <a:t>, 2017.</a:t>
            </a:r>
          </a:p>
          <a:p>
            <a:pPr defTabSz="873125"/>
            <a:r>
              <a:rPr lang="ru-RU" sz="2000" dirty="0"/>
              <a:t>Удаление соединений фосфора из сточных </a:t>
            </a:r>
            <a:r>
              <a:rPr lang="ru-RU" sz="2000" dirty="0" smtClean="0"/>
              <a:t>вод, что вредно ввиду неиспользуемой возможности питать растения и пр.</a:t>
            </a:r>
            <a:endParaRPr lang="ru-RU" sz="2000" dirty="0"/>
          </a:p>
        </p:txBody>
      </p:sp>
      <p:sp>
        <p:nvSpPr>
          <p:cNvPr id="523268" name="Rectangle 4"/>
          <p:cNvSpPr>
            <a:spLocks noChangeArrowheads="1"/>
          </p:cNvSpPr>
          <p:nvPr/>
        </p:nvSpPr>
        <p:spPr bwMode="auto">
          <a:xfrm>
            <a:off x="1979712" y="5085184"/>
            <a:ext cx="6696075" cy="1319233"/>
          </a:xfrm>
          <a:prstGeom prst="rect">
            <a:avLst/>
          </a:prstGeom>
          <a:solidFill>
            <a:srgbClr val="FFFF99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lIns="87275" tIns="43637" rIns="87275" bIns="43637">
            <a:spAutoFit/>
          </a:bodyPr>
          <a:lstStyle/>
          <a:p>
            <a:pPr defTabSz="873125"/>
            <a:r>
              <a:rPr lang="ru-RU" sz="2000" dirty="0" smtClean="0"/>
              <a:t>Перспектива</a:t>
            </a:r>
          </a:p>
          <a:p>
            <a:pPr defTabSz="873125"/>
            <a:r>
              <a:rPr lang="ru-RU" sz="2000" dirty="0" smtClean="0"/>
              <a:t>Прямой </a:t>
            </a:r>
            <a:r>
              <a:rPr lang="ru-RU" sz="2000" dirty="0"/>
              <a:t>разбор неразделённых отходов:</a:t>
            </a:r>
          </a:p>
          <a:p>
            <a:pPr defTabSz="873125"/>
            <a:r>
              <a:rPr lang="en-US" sz="2000" dirty="0"/>
              <a:t>TOMRA</a:t>
            </a:r>
            <a:r>
              <a:rPr lang="ru-RU" sz="2000" dirty="0"/>
              <a:t>, </a:t>
            </a:r>
            <a:r>
              <a:rPr lang="en-US" sz="2000" dirty="0"/>
              <a:t>STEINERT</a:t>
            </a:r>
            <a:r>
              <a:rPr lang="ru-RU" sz="2000" dirty="0"/>
              <a:t>.</a:t>
            </a:r>
            <a:r>
              <a:rPr lang="en-US" sz="2000" dirty="0"/>
              <a:t> </a:t>
            </a:r>
            <a:endParaRPr lang="ru-RU" sz="2000" dirty="0"/>
          </a:p>
          <a:p>
            <a:pPr defTabSz="873125"/>
            <a:r>
              <a:rPr lang="ru-RU" sz="2000" dirty="0"/>
              <a:t>Повторное использование отходов в Мюнхене – 98 %.</a:t>
            </a:r>
          </a:p>
        </p:txBody>
      </p:sp>
    </p:spTree>
  </p:cSld>
  <p:clrMapOvr>
    <a:masterClrMapping/>
  </p:clrMapOvr>
  <p:transition advTm="6422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69B65538-F28A-4805-97C6-451CDAA2727B}" type="slidenum">
              <a:rPr lang="ru-RU"/>
              <a:pPr/>
              <a:t>5</a:t>
            </a:fld>
            <a:endParaRPr lang="ru-RU"/>
          </a:p>
        </p:txBody>
      </p:sp>
      <p:sp>
        <p:nvSpPr>
          <p:cNvPr id="510981" name="Rectangle 5"/>
          <p:cNvSpPr>
            <a:spLocks noChangeArrowheads="1"/>
          </p:cNvSpPr>
          <p:nvPr/>
        </p:nvSpPr>
        <p:spPr bwMode="auto">
          <a:xfrm>
            <a:off x="611188" y="765175"/>
            <a:ext cx="7775575" cy="430213"/>
          </a:xfrm>
          <a:prstGeom prst="rect">
            <a:avLst/>
          </a:prstGeom>
          <a:solidFill>
            <a:srgbClr val="FFFF99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lIns="87275" tIns="43637" rIns="87275" bIns="43637">
            <a:spAutoFit/>
          </a:bodyPr>
          <a:lstStyle/>
          <a:p>
            <a:pPr defTabSz="873125"/>
            <a:r>
              <a:rPr lang="ru-RU" sz="2200"/>
              <a:t>Слабая восприимчивость РФ к отечественным новациям.</a:t>
            </a:r>
          </a:p>
        </p:txBody>
      </p:sp>
      <p:sp>
        <p:nvSpPr>
          <p:cNvPr id="510982" name="Rectangle 6"/>
          <p:cNvSpPr>
            <a:spLocks noChangeArrowheads="1"/>
          </p:cNvSpPr>
          <p:nvPr/>
        </p:nvSpPr>
        <p:spPr bwMode="auto">
          <a:xfrm>
            <a:off x="1403648" y="1772816"/>
            <a:ext cx="7272139" cy="1011456"/>
          </a:xfrm>
          <a:prstGeom prst="rect">
            <a:avLst/>
          </a:prstGeom>
          <a:solidFill>
            <a:srgbClr val="FFFF99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square" lIns="87275" tIns="43637" rIns="87275" bIns="43637">
            <a:spAutoFit/>
          </a:bodyPr>
          <a:lstStyle/>
          <a:p>
            <a:pPr defTabSz="873125"/>
            <a:r>
              <a:rPr lang="ru-RU" sz="2000" dirty="0"/>
              <a:t>Вопрос квалифицированной эвристической интуиции: </a:t>
            </a:r>
          </a:p>
          <a:p>
            <a:pPr defTabSz="873125"/>
            <a:r>
              <a:rPr lang="ru-RU" sz="2000" dirty="0"/>
              <a:t>принять удачное </a:t>
            </a:r>
            <a:r>
              <a:rPr lang="ru-RU" sz="2000" dirty="0" smtClean="0"/>
              <a:t>стратегическое политическое </a:t>
            </a:r>
            <a:r>
              <a:rPr lang="ru-RU" sz="2000" dirty="0"/>
              <a:t>решение о векторе научно-технического и общественного развития</a:t>
            </a:r>
            <a:r>
              <a:rPr lang="en-US" sz="2000" dirty="0"/>
              <a:t>.</a:t>
            </a:r>
            <a:endParaRPr lang="ru-RU" sz="2000" dirty="0"/>
          </a:p>
        </p:txBody>
      </p:sp>
      <p:sp>
        <p:nvSpPr>
          <p:cNvPr id="510984" name="Rectangle 8"/>
          <p:cNvSpPr>
            <a:spLocks noChangeArrowheads="1"/>
          </p:cNvSpPr>
          <p:nvPr/>
        </p:nvSpPr>
        <p:spPr bwMode="auto">
          <a:xfrm>
            <a:off x="971600" y="4149080"/>
            <a:ext cx="7488237" cy="1006475"/>
          </a:xfrm>
          <a:prstGeom prst="rect">
            <a:avLst/>
          </a:prstGeom>
          <a:solidFill>
            <a:srgbClr val="FFCC00">
              <a:alpha val="34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800" i="1" dirty="0">
                <a:solidFill>
                  <a:srgbClr val="FF0000"/>
                </a:solidFill>
              </a:rPr>
              <a:t>Парижский протокол – </a:t>
            </a:r>
          </a:p>
          <a:p>
            <a:r>
              <a:rPr lang="ru-RU" sz="2800" i="1" dirty="0">
                <a:solidFill>
                  <a:srgbClr val="FF0000"/>
                </a:solidFill>
              </a:rPr>
              <a:t>будем платить, а не торговать квотами.</a:t>
            </a:r>
            <a:r>
              <a:rPr lang="ru-RU" sz="3200" dirty="0"/>
              <a:t> </a:t>
            </a:r>
          </a:p>
        </p:txBody>
      </p:sp>
    </p:spTree>
  </p:cSld>
  <p:clrMapOvr>
    <a:masterClrMapping/>
  </p:clrMapOvr>
  <p:transition advTm="6422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F6A52CB7-2338-42E1-915B-AA56DA61C1CB}" type="slidenum">
              <a:rPr lang="ru-RU"/>
              <a:pPr/>
              <a:t>6</a:t>
            </a:fld>
            <a:endParaRPr lang="ru-RU"/>
          </a:p>
        </p:txBody>
      </p:sp>
      <p:sp>
        <p:nvSpPr>
          <p:cNvPr id="520195" name="Rectangle 3"/>
          <p:cNvSpPr>
            <a:spLocks noChangeArrowheads="1"/>
          </p:cNvSpPr>
          <p:nvPr/>
        </p:nvSpPr>
        <p:spPr bwMode="auto">
          <a:xfrm>
            <a:off x="611560" y="1268760"/>
            <a:ext cx="4897437" cy="919163"/>
          </a:xfrm>
          <a:prstGeom prst="rect">
            <a:avLst/>
          </a:prstGeom>
          <a:solidFill>
            <a:srgbClr val="FFFF99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lIns="87275" tIns="43637" rIns="87275" bIns="43637">
            <a:spAutoFit/>
          </a:bodyPr>
          <a:lstStyle/>
          <a:p>
            <a:pPr defTabSz="873125"/>
            <a:r>
              <a:rPr lang="en-US" sz="1800" dirty="0"/>
              <a:t>2002</a:t>
            </a:r>
            <a:r>
              <a:rPr lang="ru-RU" sz="1800" dirty="0"/>
              <a:t> </a:t>
            </a:r>
            <a:r>
              <a:rPr lang="en-US" sz="1800" dirty="0"/>
              <a:t>USA</a:t>
            </a:r>
            <a:endParaRPr lang="ru-RU" sz="1800" dirty="0"/>
          </a:p>
          <a:p>
            <a:pPr defTabSz="873125"/>
            <a:r>
              <a:rPr lang="en-US" sz="1800" dirty="0" smtClean="0"/>
              <a:t>Converging Technologies. </a:t>
            </a:r>
            <a:r>
              <a:rPr lang="en-US" sz="1800" dirty="0">
                <a:hlinkClick r:id="rId2" tooltip="NBIC"/>
              </a:rPr>
              <a:t>NBIC</a:t>
            </a:r>
            <a:r>
              <a:rPr lang="en-US" sz="1800" dirty="0"/>
              <a:t>. Creation of intelligent machine </a:t>
            </a:r>
            <a:r>
              <a:rPr lang="en-US" sz="1800" u="sng" dirty="0">
                <a:solidFill>
                  <a:srgbClr val="CC0066"/>
                </a:solidFill>
              </a:rPr>
              <a:t>hitherto unimaginable</a:t>
            </a:r>
            <a:r>
              <a:rPr lang="ru-RU" sz="1800" dirty="0">
                <a:solidFill>
                  <a:srgbClr val="CC0066"/>
                </a:solidFill>
              </a:rPr>
              <a:t>.</a:t>
            </a:r>
          </a:p>
        </p:txBody>
      </p:sp>
      <p:pic>
        <p:nvPicPr>
          <p:cNvPr id="5201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888" y="476250"/>
            <a:ext cx="2449512" cy="2176463"/>
          </a:xfrm>
          <a:prstGeom prst="rect">
            <a:avLst/>
          </a:prstGeom>
          <a:noFill/>
        </p:spPr>
      </p:pic>
      <p:sp>
        <p:nvSpPr>
          <p:cNvPr id="520197" name="Rectangle 5"/>
          <p:cNvSpPr>
            <a:spLocks noChangeArrowheads="1"/>
          </p:cNvSpPr>
          <p:nvPr/>
        </p:nvSpPr>
        <p:spPr bwMode="auto">
          <a:xfrm>
            <a:off x="611560" y="3140968"/>
            <a:ext cx="6985000" cy="919162"/>
          </a:xfrm>
          <a:prstGeom prst="rect">
            <a:avLst/>
          </a:prstGeom>
          <a:solidFill>
            <a:srgbClr val="FFFF99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lIns="87275" tIns="43637" rIns="87275" bIns="43637">
            <a:spAutoFit/>
          </a:bodyPr>
          <a:lstStyle/>
          <a:p>
            <a:pPr defTabSz="873125"/>
            <a:r>
              <a:rPr lang="ru-RU" sz="1800" dirty="0"/>
              <a:t>2013 </a:t>
            </a:r>
            <a:r>
              <a:rPr lang="ru-RU" sz="1800" dirty="0" smtClean="0"/>
              <a:t>отечественная </a:t>
            </a:r>
            <a:r>
              <a:rPr lang="ru-RU" sz="1800" dirty="0"/>
              <a:t>копия: Нано-, </a:t>
            </a:r>
            <a:r>
              <a:rPr lang="ru-RU" sz="1800" dirty="0" err="1"/>
              <a:t>био</a:t>
            </a:r>
            <a:r>
              <a:rPr lang="ru-RU" sz="1800" dirty="0"/>
              <a:t>-, </a:t>
            </a:r>
            <a:r>
              <a:rPr lang="ru-RU" sz="1800" dirty="0" err="1"/>
              <a:t>инфо</a:t>
            </a:r>
            <a:r>
              <a:rPr lang="ru-RU" sz="1800" dirty="0"/>
              <a:t>-, </a:t>
            </a:r>
            <a:r>
              <a:rPr lang="ru-RU" sz="1800" dirty="0" err="1"/>
              <a:t>когнитивно</a:t>
            </a:r>
            <a:r>
              <a:rPr lang="ru-RU" sz="1800" dirty="0"/>
              <a:t>-, социальные (НБИКС) науки и технологии. …</a:t>
            </a:r>
            <a:r>
              <a:rPr lang="en-US" sz="1800" dirty="0"/>
              <a:t>using the </a:t>
            </a:r>
            <a:r>
              <a:rPr lang="en-US" sz="1800" u="sng" dirty="0">
                <a:solidFill>
                  <a:srgbClr val="FF0000"/>
                </a:solidFill>
              </a:rPr>
              <a:t>same</a:t>
            </a:r>
            <a:r>
              <a:rPr lang="en-US" sz="1800" dirty="0"/>
              <a:t> «techniques» used by the </a:t>
            </a:r>
            <a:r>
              <a:rPr lang="en-US" sz="1800" u="sng" dirty="0">
                <a:solidFill>
                  <a:srgbClr val="FF0000"/>
                </a:solidFill>
              </a:rPr>
              <a:t>nature</a:t>
            </a:r>
            <a:r>
              <a:rPr lang="en-US" sz="1800" dirty="0"/>
              <a:t> itself.</a:t>
            </a:r>
            <a:endParaRPr lang="ru-RU" sz="1800" dirty="0"/>
          </a:p>
        </p:txBody>
      </p:sp>
      <p:sp>
        <p:nvSpPr>
          <p:cNvPr id="520199" name="Rectangle 7"/>
          <p:cNvSpPr>
            <a:spLocks noChangeArrowheads="1"/>
          </p:cNvSpPr>
          <p:nvPr/>
        </p:nvSpPr>
        <p:spPr bwMode="auto">
          <a:xfrm>
            <a:off x="611188" y="4581525"/>
            <a:ext cx="8281292" cy="1473121"/>
          </a:xfrm>
          <a:prstGeom prst="rect">
            <a:avLst/>
          </a:prstGeom>
          <a:solidFill>
            <a:srgbClr val="FFFF99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square" lIns="87275" tIns="43637" rIns="87275" bIns="43637">
            <a:spAutoFit/>
          </a:bodyPr>
          <a:lstStyle/>
          <a:p>
            <a:pPr defTabSz="873125"/>
            <a:r>
              <a:rPr lang="ru-RU" sz="1800" dirty="0"/>
              <a:t>Ожидание нового технологического уклада – развитие в чужом русле. </a:t>
            </a:r>
            <a:r>
              <a:rPr lang="ru-RU" sz="1800" dirty="0" smtClean="0"/>
              <a:t>Имитационное природопользование, попытки копировать природу – ущербная экономическая </a:t>
            </a:r>
            <a:r>
              <a:rPr lang="ru-RU" sz="1800" dirty="0"/>
              <a:t>стратегия. </a:t>
            </a:r>
          </a:p>
          <a:p>
            <a:pPr defTabSz="873125"/>
            <a:endParaRPr lang="ru-RU" sz="1800" dirty="0" smtClean="0"/>
          </a:p>
          <a:p>
            <a:pPr defTabSz="873125"/>
            <a:r>
              <a:rPr lang="ru-RU" sz="1800" dirty="0" smtClean="0"/>
              <a:t>В результате сформирован деформированный </a:t>
            </a:r>
            <a:r>
              <a:rPr lang="ru-RU" sz="1800" dirty="0"/>
              <a:t>политический </a:t>
            </a:r>
            <a:r>
              <a:rPr lang="ru-RU" sz="1800" dirty="0" err="1"/>
              <a:t>дискурс</a:t>
            </a:r>
            <a:r>
              <a:rPr lang="ru-RU" sz="1800" dirty="0"/>
              <a:t>. 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611561" y="404664"/>
            <a:ext cx="4176464" cy="365125"/>
          </a:xfrm>
          <a:prstGeom prst="rect">
            <a:avLst/>
          </a:prstGeom>
          <a:solidFill>
            <a:srgbClr val="FFFF99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square" lIns="87275" tIns="43637" rIns="87275" bIns="43637">
            <a:spAutoFit/>
          </a:bodyPr>
          <a:lstStyle/>
          <a:p>
            <a:pPr defTabSz="873125"/>
            <a:r>
              <a:rPr lang="ru-RU" sz="1800" dirty="0" smtClean="0"/>
              <a:t>Имитационное природопользование</a:t>
            </a:r>
            <a:endParaRPr lang="ru-RU" sz="1800" dirty="0">
              <a:solidFill>
                <a:srgbClr val="CC0066"/>
              </a:solidFill>
            </a:endParaRPr>
          </a:p>
        </p:txBody>
      </p:sp>
    </p:spTree>
  </p:cSld>
  <p:clrMapOvr>
    <a:masterClrMapping/>
  </p:clrMapOvr>
  <p:transition advTm="6422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C05F5A94-5941-4456-ABC4-BD6E78D42750}" type="slidenum">
              <a:rPr lang="ru-RU"/>
              <a:pPr/>
              <a:t>7</a:t>
            </a:fld>
            <a:endParaRPr lang="ru-RU"/>
          </a:p>
        </p:txBody>
      </p:sp>
      <p:sp>
        <p:nvSpPr>
          <p:cNvPr id="562178" name="Rectangle 2"/>
          <p:cNvSpPr>
            <a:spLocks noChangeArrowheads="1"/>
          </p:cNvSpPr>
          <p:nvPr/>
        </p:nvSpPr>
        <p:spPr bwMode="auto">
          <a:xfrm>
            <a:off x="468313" y="404813"/>
            <a:ext cx="3384550" cy="3273425"/>
          </a:xfrm>
          <a:prstGeom prst="rect">
            <a:avLst/>
          </a:prstGeom>
          <a:solidFill>
            <a:srgbClr val="FFFF99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lIns="87275" tIns="43637" rIns="87275" bIns="43637">
            <a:spAutoFit/>
          </a:bodyPr>
          <a:lstStyle/>
          <a:p>
            <a:pPr defTabSz="873125"/>
            <a:r>
              <a:rPr lang="ru-RU" sz="1900"/>
              <a:t>Мировое сообщество, ФАО  </a:t>
            </a:r>
          </a:p>
          <a:p>
            <a:pPr defTabSz="873125"/>
            <a:endParaRPr lang="ru-RU" sz="1900"/>
          </a:p>
          <a:p>
            <a:pPr defTabSz="873125"/>
            <a:r>
              <a:rPr lang="ru-RU" sz="1900"/>
              <a:t>Нуждаются в изменении: </a:t>
            </a:r>
          </a:p>
          <a:p>
            <a:pPr defTabSz="873125"/>
            <a:endParaRPr lang="ru-RU" sz="1900"/>
          </a:p>
          <a:p>
            <a:pPr defTabSz="873125"/>
            <a:r>
              <a:rPr lang="ru-RU" sz="1900"/>
              <a:t>парадигма </a:t>
            </a:r>
          </a:p>
          <a:p>
            <a:pPr defTabSz="873125"/>
            <a:r>
              <a:rPr lang="ru-RU" sz="1900"/>
              <a:t>сельского хозяйства; </a:t>
            </a:r>
          </a:p>
          <a:p>
            <a:pPr defTabSz="873125"/>
            <a:endParaRPr lang="ru-RU" sz="1900"/>
          </a:p>
          <a:p>
            <a:pPr defTabSz="873125"/>
            <a:r>
              <a:rPr lang="ru-RU" sz="1900"/>
              <a:t>парадигма ирригации; </a:t>
            </a:r>
          </a:p>
          <a:p>
            <a:pPr defTabSz="873125"/>
            <a:endParaRPr lang="ru-RU" sz="1900"/>
          </a:p>
          <a:p>
            <a:pPr defTabSz="873125"/>
            <a:r>
              <a:rPr lang="ru-RU" sz="1900"/>
              <a:t>парадигма природопользования. </a:t>
            </a:r>
          </a:p>
        </p:txBody>
      </p:sp>
      <p:pic>
        <p:nvPicPr>
          <p:cNvPr id="562179" name="Picture 3" descr="Save and Grow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95" t="-874" r="9746" b="11249"/>
          <a:stretch>
            <a:fillRect/>
          </a:stretch>
        </p:blipFill>
        <p:spPr bwMode="auto">
          <a:xfrm>
            <a:off x="3995738" y="188913"/>
            <a:ext cx="4749800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2180" name="Rectangle 4"/>
          <p:cNvSpPr>
            <a:spLocks noChangeArrowheads="1"/>
          </p:cNvSpPr>
          <p:nvPr/>
        </p:nvSpPr>
        <p:spPr bwMode="auto">
          <a:xfrm>
            <a:off x="468313" y="4221163"/>
            <a:ext cx="3384550" cy="2117725"/>
          </a:xfrm>
          <a:prstGeom prst="rect">
            <a:avLst/>
          </a:prstGeom>
          <a:solidFill>
            <a:srgbClr val="FFFF99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lIns="87275" tIns="43637" rIns="87275" bIns="43637">
            <a:spAutoFit/>
          </a:bodyPr>
          <a:lstStyle/>
          <a:p>
            <a:pPr defTabSz="873125"/>
            <a:r>
              <a:rPr lang="ru-RU" sz="1900" b="1"/>
              <a:t>Ложные проблемы:</a:t>
            </a:r>
          </a:p>
          <a:p>
            <a:pPr defTabSz="873125"/>
            <a:r>
              <a:rPr lang="ru-RU" sz="1900"/>
              <a:t>приоритет производства;</a:t>
            </a:r>
          </a:p>
          <a:p>
            <a:pPr defTabSz="873125"/>
            <a:r>
              <a:rPr lang="ru-RU" sz="1900"/>
              <a:t>секвестр углерода;</a:t>
            </a:r>
          </a:p>
          <a:p>
            <a:pPr defTabSz="873125"/>
            <a:r>
              <a:rPr lang="ru-RU" sz="1900"/>
              <a:t>корпоративная социальная ответственность;</a:t>
            </a:r>
          </a:p>
          <a:p>
            <a:pPr defTabSz="873125"/>
            <a:r>
              <a:rPr lang="ru-RU" sz="1900"/>
              <a:t>экономика знаний;</a:t>
            </a:r>
          </a:p>
          <a:p>
            <a:pPr defTabSz="873125"/>
            <a:r>
              <a:rPr lang="ru-RU" sz="1900"/>
              <a:t>и пр.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2F106208-99DD-4E36-8B40-4DE9724F2C3B}" type="slidenum">
              <a:rPr lang="ru-RU"/>
              <a:pPr/>
              <a:t>8</a:t>
            </a:fld>
            <a:endParaRPr lang="ru-RU"/>
          </a:p>
        </p:txBody>
      </p:sp>
      <p:sp>
        <p:nvSpPr>
          <p:cNvPr id="598019" name="Rectangle 3"/>
          <p:cNvSpPr>
            <a:spLocks noChangeArrowheads="1"/>
          </p:cNvSpPr>
          <p:nvPr/>
        </p:nvSpPr>
        <p:spPr bwMode="auto">
          <a:xfrm>
            <a:off x="539552" y="692696"/>
            <a:ext cx="8424936" cy="2304118"/>
          </a:xfrm>
          <a:prstGeom prst="rect">
            <a:avLst/>
          </a:prstGeom>
          <a:solidFill>
            <a:srgbClr val="FFFF99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square" lIns="87275" tIns="43637" rIns="87275" bIns="43637">
            <a:spAutoFit/>
          </a:bodyPr>
          <a:lstStyle/>
          <a:p>
            <a:pPr defTabSz="873125"/>
            <a:r>
              <a:rPr lang="ru-RU" sz="1800" dirty="0"/>
              <a:t>Применение устаревших </a:t>
            </a:r>
            <a:r>
              <a:rPr lang="ru-RU" sz="1800" dirty="0" smtClean="0"/>
              <a:t>имитационных технологий </a:t>
            </a:r>
            <a:r>
              <a:rPr lang="ru-RU" sz="1800" dirty="0"/>
              <a:t>природопользования опасно для текущей и длительной перспективы обоих </a:t>
            </a:r>
            <a:r>
              <a:rPr lang="ru-RU" sz="1800" u="sng" dirty="0"/>
              <a:t>атрибутов государственности:</a:t>
            </a:r>
          </a:p>
          <a:p>
            <a:pPr defTabSz="873125"/>
            <a:endParaRPr lang="ru-RU" sz="1800" u="sng" dirty="0"/>
          </a:p>
          <a:p>
            <a:pPr defTabSz="873125"/>
            <a:r>
              <a:rPr lang="ru-RU" sz="1800" dirty="0"/>
              <a:t>– земель, которые нечем будет заменить, </a:t>
            </a:r>
          </a:p>
          <a:p>
            <a:pPr defTabSz="873125"/>
            <a:endParaRPr lang="ru-RU" sz="1800" dirty="0"/>
          </a:p>
          <a:p>
            <a:pPr defTabSz="873125"/>
            <a:r>
              <a:rPr lang="ru-RU" sz="1800" dirty="0"/>
              <a:t>– народа, которому следует обеспечить наилучшие условия жизни, творческого эффективного и безопасного труда. </a:t>
            </a:r>
          </a:p>
        </p:txBody>
      </p:sp>
      <p:sp>
        <p:nvSpPr>
          <p:cNvPr id="598021" name="Rectangle 5"/>
          <p:cNvSpPr>
            <a:spLocks noChangeArrowheads="1"/>
          </p:cNvSpPr>
          <p:nvPr/>
        </p:nvSpPr>
        <p:spPr bwMode="auto">
          <a:xfrm>
            <a:off x="511484" y="3861048"/>
            <a:ext cx="8424862" cy="1196122"/>
          </a:xfrm>
          <a:prstGeom prst="rect">
            <a:avLst/>
          </a:prstGeom>
          <a:solidFill>
            <a:srgbClr val="FFFF99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square" lIns="87275" tIns="43637" rIns="87275" bIns="43637">
            <a:spAutoFit/>
          </a:bodyPr>
          <a:lstStyle/>
          <a:p>
            <a:pPr defTabSz="873125"/>
            <a:r>
              <a:rPr lang="ru-RU" sz="1800" b="1" dirty="0" err="1">
                <a:solidFill>
                  <a:srgbClr val="CC0066"/>
                </a:solidFill>
              </a:rPr>
              <a:t>Природоподобные</a:t>
            </a:r>
            <a:r>
              <a:rPr lang="ru-RU" sz="1800" b="1" dirty="0">
                <a:solidFill>
                  <a:srgbClr val="CC0066"/>
                </a:solidFill>
              </a:rPr>
              <a:t> технологии.</a:t>
            </a:r>
          </a:p>
          <a:p>
            <a:pPr defTabSz="873125"/>
            <a:endParaRPr lang="ru-RU" sz="1800" b="1" dirty="0">
              <a:solidFill>
                <a:srgbClr val="CC0066"/>
              </a:solidFill>
            </a:endParaRPr>
          </a:p>
          <a:p>
            <a:pPr defTabSz="873125"/>
            <a:r>
              <a:rPr lang="ru-RU" sz="1800" b="1" dirty="0"/>
              <a:t>Указ Президента Российской Федерации № 642 от 1 декабря 2016 г. Стратегия научно-технологического развития Российской Федерации.</a:t>
            </a:r>
            <a:endParaRPr lang="en-US" sz="1800" b="1" dirty="0"/>
          </a:p>
        </p:txBody>
      </p:sp>
    </p:spTree>
  </p:cSld>
  <p:clrMapOvr>
    <a:masterClrMapping/>
  </p:clrMapOvr>
  <p:transition advTm="6422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0F3F3A85-5565-443F-9882-38D11F9DE8A1}" type="slidenum">
              <a:rPr lang="ru-RU"/>
              <a:pPr/>
              <a:t>9</a:t>
            </a:fld>
            <a:endParaRPr lang="ru-RU"/>
          </a:p>
        </p:txBody>
      </p:sp>
      <p:sp>
        <p:nvSpPr>
          <p:cNvPr id="535554" name="Rectangle 2"/>
          <p:cNvSpPr>
            <a:spLocks noChangeArrowheads="1"/>
          </p:cNvSpPr>
          <p:nvPr/>
        </p:nvSpPr>
        <p:spPr bwMode="auto">
          <a:xfrm>
            <a:off x="539750" y="549275"/>
            <a:ext cx="7991475" cy="2858115"/>
          </a:xfrm>
          <a:prstGeom prst="rect">
            <a:avLst/>
          </a:prstGeom>
          <a:solidFill>
            <a:srgbClr val="FFFF99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lIns="87275" tIns="43637" rIns="87275" bIns="43637">
            <a:spAutoFit/>
          </a:bodyPr>
          <a:lstStyle/>
          <a:p>
            <a:pPr defTabSz="873125"/>
            <a:r>
              <a:rPr lang="en-US" sz="1800" dirty="0"/>
              <a:t>Sustainable Development</a:t>
            </a:r>
            <a:r>
              <a:rPr lang="ru-RU" sz="1800" dirty="0"/>
              <a:t>, </a:t>
            </a:r>
            <a:r>
              <a:rPr lang="en-US" sz="1800" dirty="0"/>
              <a:t>Green Economy</a:t>
            </a:r>
            <a:r>
              <a:rPr lang="ru-RU" sz="1800" dirty="0"/>
              <a:t>, инновационное развитие, новая индустриализация, корпоративная социальная ответственность, экономика знания – на имитационной индустриальной технологической платформе – красивые дорогостоящие неисполнимые декларации.</a:t>
            </a:r>
          </a:p>
          <a:p>
            <a:pPr defTabSz="873125"/>
            <a:endParaRPr lang="ru-RU" sz="1800" dirty="0"/>
          </a:p>
          <a:p>
            <a:pPr defTabSz="873125"/>
            <a:r>
              <a:rPr lang="ru-RU" sz="1800" dirty="0"/>
              <a:t>На имеющейся технической и технологической базе реализовать устойчивую стратегию </a:t>
            </a:r>
            <a:r>
              <a:rPr lang="ru-RU" sz="1800" dirty="0" smtClean="0"/>
              <a:t>развития, обеспечить здоровье почвы и растений, </a:t>
            </a:r>
            <a:r>
              <a:rPr lang="ru-RU" sz="1800" dirty="0" smtClean="0">
                <a:solidFill>
                  <a:srgbClr val="FF0000"/>
                </a:solidFill>
              </a:rPr>
              <a:t>кардинально преодолеть микозы растений и животных, получить здоровую нацию </a:t>
            </a:r>
            <a:r>
              <a:rPr lang="ru-RU" sz="1800" u="sng" dirty="0" smtClean="0"/>
              <a:t>невозможно</a:t>
            </a:r>
            <a:r>
              <a:rPr lang="ru-RU" sz="1800" dirty="0"/>
              <a:t>.</a:t>
            </a:r>
            <a:endParaRPr lang="en-US" sz="1800" dirty="0"/>
          </a:p>
          <a:p>
            <a:pPr defTabSz="873125"/>
            <a:endParaRPr lang="ru-RU" sz="1800" dirty="0"/>
          </a:p>
        </p:txBody>
      </p:sp>
      <p:sp>
        <p:nvSpPr>
          <p:cNvPr id="535556" name="Rectangle 4"/>
          <p:cNvSpPr>
            <a:spLocks noChangeArrowheads="1"/>
          </p:cNvSpPr>
          <p:nvPr/>
        </p:nvSpPr>
        <p:spPr bwMode="auto">
          <a:xfrm>
            <a:off x="1485900" y="4725144"/>
            <a:ext cx="7200900" cy="919162"/>
          </a:xfrm>
          <a:prstGeom prst="rect">
            <a:avLst/>
          </a:prstGeom>
          <a:solidFill>
            <a:srgbClr val="FFFF99">
              <a:alpha val="85001"/>
            </a:srgbClr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lIns="87275" tIns="43637" rIns="87275" bIns="43637">
            <a:spAutoFit/>
          </a:bodyPr>
          <a:lstStyle/>
          <a:p>
            <a:pPr defTabSz="873125"/>
            <a:r>
              <a:rPr lang="ru-RU" sz="1800" dirty="0">
                <a:solidFill>
                  <a:srgbClr val="FF0000"/>
                </a:solidFill>
              </a:rPr>
              <a:t>Природа в силу своей беззаботности не все доводит до конца, оставляя человеку возможность развить ее достижения. </a:t>
            </a:r>
          </a:p>
          <a:p>
            <a:pPr algn="r" defTabSz="873125"/>
            <a:r>
              <a:rPr lang="ru-RU" sz="1800" dirty="0">
                <a:solidFill>
                  <a:srgbClr val="FF0000"/>
                </a:solidFill>
              </a:rPr>
              <a:t>Аристотель</a:t>
            </a:r>
          </a:p>
        </p:txBody>
      </p:sp>
      <p:sp>
        <p:nvSpPr>
          <p:cNvPr id="535558" name="Rectangle 6"/>
          <p:cNvSpPr>
            <a:spLocks noChangeArrowheads="1"/>
          </p:cNvSpPr>
          <p:nvPr/>
        </p:nvSpPr>
        <p:spPr bwMode="auto">
          <a:xfrm>
            <a:off x="1485900" y="4013100"/>
            <a:ext cx="1079500" cy="460375"/>
          </a:xfrm>
          <a:prstGeom prst="rect">
            <a:avLst/>
          </a:prstGeom>
          <a:solidFill>
            <a:srgbClr val="FFFF99">
              <a:alpha val="85001"/>
            </a:srgbClr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lIns="87275" tIns="43637" rIns="87275" bIns="43637">
            <a:spAutoFit/>
          </a:bodyPr>
          <a:lstStyle/>
          <a:p>
            <a:pPr defTabSz="873125"/>
            <a:r>
              <a:rPr lang="ru-RU" sz="2400" i="1" dirty="0">
                <a:solidFill>
                  <a:srgbClr val="FF0000"/>
                </a:solidFill>
              </a:rPr>
              <a:t>Ниша </a:t>
            </a:r>
          </a:p>
        </p:txBody>
      </p:sp>
    </p:spTree>
  </p:cSld>
  <p:clrMapOvr>
    <a:masterClrMapping/>
  </p:clrMapOvr>
  <p:transition advTm="6422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38048</TotalTime>
  <Words>2943</Words>
  <Application>Microsoft Office PowerPoint</Application>
  <PresentationFormat>Экран (4:3)</PresentationFormat>
  <Paragraphs>452</Paragraphs>
  <Slides>39</Slides>
  <Notes>4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5" baseType="lpstr">
      <vt:lpstr>Arial</vt:lpstr>
      <vt:lpstr>Arial Narrow</vt:lpstr>
      <vt:lpstr>Calibri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Саглара</dc:creator>
  <cp:lastModifiedBy>Valery</cp:lastModifiedBy>
  <cp:revision>666</cp:revision>
  <dcterms:created xsi:type="dcterms:W3CDTF">2010-10-17T16:28:05Z</dcterms:created>
  <dcterms:modified xsi:type="dcterms:W3CDTF">2021-06-09T12:23:23Z</dcterms:modified>
</cp:coreProperties>
</file>